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6"/>
  </p:notesMasterIdLst>
  <p:sldIdLst>
    <p:sldId id="587" r:id="rId3"/>
    <p:sldId id="537" r:id="rId4"/>
    <p:sldId id="356" r:id="rId5"/>
    <p:sldId id="1165" r:id="rId6"/>
    <p:sldId id="1063" r:id="rId7"/>
    <p:sldId id="286" r:id="rId8"/>
    <p:sldId id="1042" r:id="rId9"/>
    <p:sldId id="323" r:id="rId10"/>
    <p:sldId id="289" r:id="rId11"/>
    <p:sldId id="290" r:id="rId12"/>
    <p:sldId id="288" r:id="rId13"/>
    <p:sldId id="295" r:id="rId14"/>
    <p:sldId id="104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1D1D1D"/>
    <a:srgbClr val="121212"/>
    <a:srgbClr val="548235"/>
    <a:srgbClr val="5B9BD5"/>
    <a:srgbClr val="676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50" autoAdjust="0"/>
    <p:restoredTop sz="71589" autoAdjust="0"/>
  </p:normalViewPr>
  <p:slideViewPr>
    <p:cSldViewPr snapToGrid="0">
      <p:cViewPr varScale="1">
        <p:scale>
          <a:sx n="93" d="100"/>
          <a:sy n="93" d="100"/>
        </p:scale>
        <p:origin x="594" y="84"/>
      </p:cViewPr>
      <p:guideLst/>
    </p:cSldViewPr>
  </p:slideViewPr>
  <p:notesTextViewPr>
    <p:cViewPr>
      <p:scale>
        <a:sx n="3" d="2"/>
        <a:sy n="3" d="2"/>
      </p:scale>
      <p:origin x="0" y="0"/>
    </p:cViewPr>
  </p:notesTextViewPr>
  <p:sorterViewPr>
    <p:cViewPr>
      <p:scale>
        <a:sx n="100" d="100"/>
        <a:sy n="100" d="100"/>
      </p:scale>
      <p:origin x="0" y="-5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F384B2-DB12-49E4-A1D0-6AAFF104925F}" type="datetimeFigureOut">
              <a:rPr lang="en-AU" smtClean="0"/>
              <a:t>12/07/2023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CE4E7-0C80-4F67-8153-58793F860B7E}" type="slidenum">
              <a:rPr lang="en-AU" smtClean="0"/>
              <a:t>‹#›</a:t>
            </a:fld>
            <a:endParaRPr lang="en-AU"/>
          </a:p>
        </p:txBody>
      </p:sp>
    </p:spTree>
    <p:extLst>
      <p:ext uri="{BB962C8B-B14F-4D97-AF65-F5344CB8AC3E}">
        <p14:creationId xmlns:p14="http://schemas.microsoft.com/office/powerpoint/2010/main" val="544300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646A80-3359-4696-8E62-8234F365CFE7}"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9" name="Rectangle 2"/>
          <p:cNvSpPr>
            <a:spLocks noGrp="1" noRot="1" noChangeAspect="1" noChangeArrowheads="1" noTextEdit="1"/>
          </p:cNvSpPr>
          <p:nvPr>
            <p:ph type="sldImg"/>
          </p:nvPr>
        </p:nvSpPr>
        <p:spPr>
          <a:xfrm>
            <a:off x="457200" y="720725"/>
            <a:ext cx="6400800" cy="3600450"/>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endParaRPr lang="en-US" dirty="0"/>
          </a:p>
        </p:txBody>
      </p:sp>
    </p:spTree>
    <p:extLst>
      <p:ext uri="{BB962C8B-B14F-4D97-AF65-F5344CB8AC3E}">
        <p14:creationId xmlns:p14="http://schemas.microsoft.com/office/powerpoint/2010/main" val="80034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4538"/>
            <a:ext cx="6604000" cy="3714750"/>
          </a:xfrm>
        </p:spPr>
      </p:sp>
      <p:sp>
        <p:nvSpPr>
          <p:cNvPr id="3" name="Espace réservé des commentaires 2"/>
          <p:cNvSpPr>
            <a:spLocks noGrp="1"/>
          </p:cNvSpPr>
          <p:nvPr>
            <p:ph type="body" idx="1"/>
          </p:nvPr>
        </p:nvSpPr>
        <p:spPr/>
        <p:txBody>
          <a:bodyPr>
            <a:normAutofit/>
          </a:bodyPr>
          <a:lstStyle/>
          <a:p>
            <a:r>
              <a:rPr lang="fr-FR" dirty="0"/>
              <a:t>Ce second chapitre a montré qu’il existe beaucoup de techniques d’observations de la Terre.</a:t>
            </a:r>
          </a:p>
          <a:p>
            <a:endParaRPr lang="fr-FR" dirty="0"/>
          </a:p>
          <a:p>
            <a:r>
              <a:rPr lang="fr-FR" dirty="0"/>
              <a:t>Chacune de ces techniques mesure un paramètre différent.</a:t>
            </a:r>
          </a:p>
          <a:p>
            <a:endParaRPr lang="fr-FR" dirty="0"/>
          </a:p>
          <a:p>
            <a:r>
              <a:rPr lang="fr-FR" dirty="0"/>
              <a:t>Pour réaliser une carte géologique, il faut arriver à corréler et à comprendre l’intégralité de ces jeux de données et à identifier des structures communes reflétant des contacts lithologiques, failles, etc.</a:t>
            </a:r>
          </a:p>
          <a:p>
            <a:endParaRPr lang="fr-FR" dirty="0"/>
          </a:p>
          <a:p>
            <a:pPr algn="ctr"/>
            <a:r>
              <a:rPr lang="fr-FR" dirty="0"/>
              <a:t>------------------------------------------------------------------------------</a:t>
            </a:r>
          </a:p>
          <a:p>
            <a:pPr algn="ctr"/>
            <a:endParaRPr lang="fr-FR" dirty="0"/>
          </a:p>
          <a:p>
            <a:r>
              <a:rPr lang="en-US" dirty="0"/>
              <a:t>This second chapter has shown that there are many observations methods for the Earth.</a:t>
            </a:r>
          </a:p>
          <a:p>
            <a:endParaRPr lang="fr-FR" dirty="0"/>
          </a:p>
          <a:p>
            <a:r>
              <a:rPr lang="en-US" dirty="0"/>
              <a:t>Each of these techniques measure a different property.</a:t>
            </a:r>
          </a:p>
          <a:p>
            <a:endParaRPr lang="fr-FR" dirty="0"/>
          </a:p>
          <a:p>
            <a:r>
              <a:rPr lang="en-US" dirty="0"/>
              <a:t>To make a geological map, we must come to understand and correlate all of these data sets and to identify common structures reflecting </a:t>
            </a:r>
            <a:r>
              <a:rPr lang="en-US" dirty="0" err="1"/>
              <a:t>lithologic</a:t>
            </a:r>
            <a:r>
              <a:rPr lang="en-US" dirty="0"/>
              <a:t> contacts, faults, etc..</a:t>
            </a:r>
            <a:endParaRPr lang="fr-FR" dirty="0"/>
          </a:p>
          <a:p>
            <a:pPr algn="l"/>
            <a:endParaRPr lang="fr-FR" dirty="0"/>
          </a:p>
        </p:txBody>
      </p:sp>
      <p:sp>
        <p:nvSpPr>
          <p:cNvPr id="4" name="Espace réservé du numéro de diapositive 3"/>
          <p:cNvSpPr>
            <a:spLocks noGrp="1"/>
          </p:cNvSpPr>
          <p:nvPr>
            <p:ph type="sldNum" sz="quarter" idx="10"/>
          </p:nvPr>
        </p:nvSpPr>
        <p:spPr/>
        <p:txBody>
          <a:bodyPr/>
          <a:lstStyle/>
          <a:p>
            <a:pPr>
              <a:defRPr/>
            </a:pPr>
            <a:fld id="{99F60AA4-81A7-4F45-8545-B4617BE9E9AC}" type="slidenum">
              <a:rPr lang="fr-FR" smtClean="0"/>
              <a:pPr>
                <a:defRPr/>
              </a:pPr>
              <a:t>3</a:t>
            </a:fld>
            <a:endParaRPr lang="fr-FR"/>
          </a:p>
        </p:txBody>
      </p:sp>
    </p:spTree>
    <p:extLst>
      <p:ext uri="{BB962C8B-B14F-4D97-AF65-F5344CB8AC3E}">
        <p14:creationId xmlns:p14="http://schemas.microsoft.com/office/powerpoint/2010/main" val="202137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n-lt"/>
                <a:ea typeface="+mn-ea"/>
                <a:cs typeface="+mn-cs"/>
              </a:rPr>
              <a:t>Closeness centrality </a:t>
            </a:r>
            <a:r>
              <a:rPr lang="en-AU" sz="1200" b="0" i="0" kern="1200" dirty="0">
                <a:solidFill>
                  <a:schemeClr val="tx1"/>
                </a:solidFill>
                <a:effectLst/>
                <a:latin typeface="+mn-lt"/>
                <a:ea typeface="+mn-ea"/>
                <a:cs typeface="+mn-cs"/>
              </a:rPr>
              <a:t>is defined as the reciprocal of the sum of the shortest path distances of a node to all other nodes in the graph. Therefore, a node with high closeness centrality has short distances to all other nodes of a graph. </a:t>
            </a:r>
          </a:p>
          <a:p>
            <a:endParaRPr lang="en-AU" sz="1200" b="0" i="0" kern="1200" dirty="0">
              <a:solidFill>
                <a:schemeClr val="tx1"/>
              </a:solidFill>
              <a:effectLst/>
              <a:latin typeface="+mn-lt"/>
              <a:ea typeface="+mn-ea"/>
              <a:cs typeface="+mn-cs"/>
            </a:endParaRPr>
          </a:p>
          <a:p>
            <a:r>
              <a:rPr lang="en-AU" sz="1200" b="1" i="0" kern="1200" dirty="0" err="1">
                <a:solidFill>
                  <a:schemeClr val="tx1"/>
                </a:solidFill>
                <a:effectLst/>
                <a:latin typeface="+mn-lt"/>
                <a:ea typeface="+mn-ea"/>
                <a:cs typeface="+mn-cs"/>
              </a:rPr>
              <a:t>Betweenness</a:t>
            </a:r>
            <a:r>
              <a:rPr lang="en-AU" sz="1200" b="1" i="0" kern="1200" dirty="0">
                <a:solidFill>
                  <a:schemeClr val="tx1"/>
                </a:solidFill>
                <a:effectLst/>
                <a:latin typeface="+mn-lt"/>
                <a:ea typeface="+mn-ea"/>
                <a:cs typeface="+mn-cs"/>
              </a:rPr>
              <a:t> centrality </a:t>
            </a:r>
            <a:r>
              <a:rPr lang="en-AU" sz="1200" b="0" i="0" kern="1200" dirty="0">
                <a:solidFill>
                  <a:schemeClr val="tx1"/>
                </a:solidFill>
                <a:effectLst/>
                <a:latin typeface="+mn-lt"/>
                <a:ea typeface="+mn-ea"/>
                <a:cs typeface="+mn-cs"/>
              </a:rPr>
              <a:t>is a measure for how often a node or edge lies on a shortest path between each pair of nodes in the graph. </a:t>
            </a:r>
            <a:endParaRPr lang="en-AU" dirty="0"/>
          </a:p>
          <a:p>
            <a:endParaRPr lang="en-AU" dirty="0"/>
          </a:p>
        </p:txBody>
      </p:sp>
      <p:sp>
        <p:nvSpPr>
          <p:cNvPr id="4" name="Slide Number Placeholder 3"/>
          <p:cNvSpPr>
            <a:spLocks noGrp="1"/>
          </p:cNvSpPr>
          <p:nvPr>
            <p:ph type="sldNum" sz="quarter" idx="10"/>
          </p:nvPr>
        </p:nvSpPr>
        <p:spPr/>
        <p:txBody>
          <a:bodyPr/>
          <a:lstStyle/>
          <a:p>
            <a:fld id="{1FEE06F3-DF35-4238-93D8-AD4B2011C8A6}" type="slidenum">
              <a:rPr lang="en-AU" smtClean="0"/>
              <a:t>9</a:t>
            </a:fld>
            <a:endParaRPr lang="en-AU"/>
          </a:p>
        </p:txBody>
      </p:sp>
    </p:spTree>
    <p:extLst>
      <p:ext uri="{BB962C8B-B14F-4D97-AF65-F5344CB8AC3E}">
        <p14:creationId xmlns:p14="http://schemas.microsoft.com/office/powerpoint/2010/main" val="3064767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n-lt"/>
                <a:ea typeface="+mn-ea"/>
                <a:cs typeface="+mn-cs"/>
              </a:rPr>
              <a:t>Closeness centrality </a:t>
            </a:r>
            <a:r>
              <a:rPr lang="en-AU" sz="1200" b="0" i="0" kern="1200" dirty="0">
                <a:solidFill>
                  <a:schemeClr val="tx1"/>
                </a:solidFill>
                <a:effectLst/>
                <a:latin typeface="+mn-lt"/>
                <a:ea typeface="+mn-ea"/>
                <a:cs typeface="+mn-cs"/>
              </a:rPr>
              <a:t>is defined as the reciprocal of the sum of the shortest path distances of a node to all other nodes in the graph. Therefore, a node with high closeness centrality has short distances to all other nodes of a graph. </a:t>
            </a:r>
          </a:p>
          <a:p>
            <a:endParaRPr lang="en-AU" sz="1200" b="0" i="0" kern="1200" dirty="0">
              <a:solidFill>
                <a:schemeClr val="tx1"/>
              </a:solidFill>
              <a:effectLst/>
              <a:latin typeface="+mn-lt"/>
              <a:ea typeface="+mn-ea"/>
              <a:cs typeface="+mn-cs"/>
            </a:endParaRPr>
          </a:p>
          <a:p>
            <a:r>
              <a:rPr lang="en-AU" sz="1200" b="1" i="0" kern="1200" dirty="0" err="1">
                <a:solidFill>
                  <a:schemeClr val="tx1"/>
                </a:solidFill>
                <a:effectLst/>
                <a:latin typeface="+mn-lt"/>
                <a:ea typeface="+mn-ea"/>
                <a:cs typeface="+mn-cs"/>
              </a:rPr>
              <a:t>Betweenness</a:t>
            </a:r>
            <a:r>
              <a:rPr lang="en-AU" sz="1200" b="1" i="0" kern="1200" dirty="0">
                <a:solidFill>
                  <a:schemeClr val="tx1"/>
                </a:solidFill>
                <a:effectLst/>
                <a:latin typeface="+mn-lt"/>
                <a:ea typeface="+mn-ea"/>
                <a:cs typeface="+mn-cs"/>
              </a:rPr>
              <a:t> centrality </a:t>
            </a:r>
            <a:r>
              <a:rPr lang="en-AU" sz="1200" b="0" i="0" kern="1200" dirty="0">
                <a:solidFill>
                  <a:schemeClr val="tx1"/>
                </a:solidFill>
                <a:effectLst/>
                <a:latin typeface="+mn-lt"/>
                <a:ea typeface="+mn-ea"/>
                <a:cs typeface="+mn-cs"/>
              </a:rPr>
              <a:t>is a measure for how often a node or edge lies on a shortest path between each pair of nodes in the graph. </a:t>
            </a:r>
            <a:endParaRPr lang="en-AU" dirty="0"/>
          </a:p>
        </p:txBody>
      </p:sp>
      <p:sp>
        <p:nvSpPr>
          <p:cNvPr id="4" name="Slide Number Placeholder 3"/>
          <p:cNvSpPr>
            <a:spLocks noGrp="1"/>
          </p:cNvSpPr>
          <p:nvPr>
            <p:ph type="sldNum" sz="quarter" idx="10"/>
          </p:nvPr>
        </p:nvSpPr>
        <p:spPr/>
        <p:txBody>
          <a:bodyPr/>
          <a:lstStyle/>
          <a:p>
            <a:fld id="{1FEE06F3-DF35-4238-93D8-AD4B2011C8A6}" type="slidenum">
              <a:rPr lang="en-AU" smtClean="0"/>
              <a:t>10</a:t>
            </a:fld>
            <a:endParaRPr lang="en-AU"/>
          </a:p>
        </p:txBody>
      </p:sp>
    </p:spTree>
    <p:extLst>
      <p:ext uri="{BB962C8B-B14F-4D97-AF65-F5344CB8AC3E}">
        <p14:creationId xmlns:p14="http://schemas.microsoft.com/office/powerpoint/2010/main" val="166564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7CE4E7-0C80-4F67-8153-58793F860B7E}" type="slidenum">
              <a:rPr lang="en-AU" smtClean="0"/>
              <a:t>11</a:t>
            </a:fld>
            <a:endParaRPr lang="en-AU"/>
          </a:p>
        </p:txBody>
      </p:sp>
    </p:spTree>
    <p:extLst>
      <p:ext uri="{BB962C8B-B14F-4D97-AF65-F5344CB8AC3E}">
        <p14:creationId xmlns:p14="http://schemas.microsoft.com/office/powerpoint/2010/main" val="663344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307109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158648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53584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683" y="382587"/>
            <a:ext cx="11219603" cy="5508000"/>
          </a:xfrm>
        </p:spPr>
        <p:txBody>
          <a:bodyPr anchor="t"/>
          <a:lstStyle>
            <a:lvl1pPr algn="l">
              <a:defRPr sz="4400" b="1" cap="none">
                <a:solidFill>
                  <a:schemeClr val="bg2"/>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0E75981-53F8-4174-8F05-C8A5CE0FBBE0}" type="slidenum">
              <a:rPr lang="en-US" smtClean="0">
                <a:solidFill>
                  <a:srgbClr val="476475"/>
                </a:solidFill>
              </a:rPr>
              <a:pPr/>
              <a:t>‹#›</a:t>
            </a:fld>
            <a:endParaRPr lang="en-US" dirty="0">
              <a:solidFill>
                <a:srgbClr val="476475"/>
              </a:solidFill>
            </a:endParaRPr>
          </a:p>
        </p:txBody>
      </p:sp>
      <p:sp>
        <p:nvSpPr>
          <p:cNvPr id="3" name="Date Placeholder 2"/>
          <p:cNvSpPr>
            <a:spLocks noGrp="1"/>
          </p:cNvSpPr>
          <p:nvPr>
            <p:ph type="dt" sz="half" idx="13"/>
          </p:nvPr>
        </p:nvSpPr>
        <p:spPr/>
        <p:txBody>
          <a:bodyPr/>
          <a:lstStyle/>
          <a:p>
            <a:fld id="{19B26E00-5102-45CC-880D-BAA4E7AB8CE6}" type="datetime3">
              <a:rPr lang="en-US" smtClean="0"/>
              <a:t>12 July 2023</a:t>
            </a:fld>
            <a:endParaRPr lang="en-US"/>
          </a:p>
        </p:txBody>
      </p:sp>
      <p:sp>
        <p:nvSpPr>
          <p:cNvPr id="4" name="Footer Placeholder 3"/>
          <p:cNvSpPr>
            <a:spLocks noGrp="1"/>
          </p:cNvSpPr>
          <p:nvPr>
            <p:ph type="ftr" sz="quarter" idx="14"/>
          </p:nvPr>
        </p:nvSpPr>
        <p:spPr/>
        <p:txBody>
          <a:bodyPr/>
          <a:lstStyle/>
          <a:p>
            <a:r>
              <a:rPr lang="en-AU"/>
              <a:t>Click to add Presentation Title</a:t>
            </a:r>
            <a:endParaRPr lang="en-US" dirty="0"/>
          </a:p>
        </p:txBody>
      </p:sp>
    </p:spTree>
    <p:extLst>
      <p:ext uri="{BB962C8B-B14F-4D97-AF65-F5344CB8AC3E}">
        <p14:creationId xmlns:p14="http://schemas.microsoft.com/office/powerpoint/2010/main" val="2707841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FF79B6-7586-7C97-A23B-9516B71279FB}"/>
              </a:ext>
            </a:extLst>
          </p:cNvPr>
          <p:cNvSpPr/>
          <p:nvPr userDrawn="1"/>
        </p:nvSpPr>
        <p:spPr>
          <a:xfrm>
            <a:off x="0" y="6029608"/>
            <a:ext cx="4046899" cy="8193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44912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pic>
        <p:nvPicPr>
          <p:cNvPr id="8" name="Picture 7" descr="MEX_007 PPT Template_FA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9" y="0"/>
            <a:ext cx="12181172" cy="6858000"/>
          </a:xfrm>
          <a:prstGeom prst="rect">
            <a:avLst/>
          </a:prstGeom>
        </p:spPr>
      </p:pic>
    </p:spTree>
    <p:extLst>
      <p:ext uri="{BB962C8B-B14F-4D97-AF65-F5344CB8AC3E}">
        <p14:creationId xmlns:p14="http://schemas.microsoft.com/office/powerpoint/2010/main" val="318914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52400"/>
            <a:ext cx="9753600" cy="1219200"/>
          </a:xfrm>
        </p:spPr>
        <p:txBody>
          <a:bodyPr/>
          <a:lstStyle>
            <a:lvl1pPr>
              <a:defRPr>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2133600" y="1600200"/>
            <a:ext cx="9855200" cy="4419600"/>
          </a:xfrm>
        </p:spPr>
        <p:txBody>
          <a:bodyPr/>
          <a:lstStyle>
            <a:lvl1pPr marL="457200" indent="-457200" algn="l">
              <a:buFont typeface="Arial" pitchFamily="34" charset="0"/>
              <a:buChar char="•"/>
              <a:defRPr/>
            </a:lvl1pPr>
            <a:lvl2pPr marL="457200" indent="-457200" algn="l">
              <a:buFont typeface="Arial" pitchFamily="34" charset="0"/>
              <a:buChar char="•"/>
              <a:defRPr/>
            </a:lvl2pPr>
            <a:lvl3pPr marL="457200" indent="-457200" algn="l">
              <a:buFont typeface="Arial" pitchFamily="34" charset="0"/>
              <a:buChar char="•"/>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 Click to edit Master subtitle style</a:t>
            </a:r>
          </a:p>
          <a:p>
            <a:pPr lvl="1"/>
            <a:r>
              <a:rPr lang="en-US" dirty="0"/>
              <a:t> </a:t>
            </a:r>
          </a:p>
          <a:p>
            <a:pPr lvl="2"/>
            <a:endParaRPr lang="en-US" dirty="0"/>
          </a:p>
        </p:txBody>
      </p:sp>
      <p:sp>
        <p:nvSpPr>
          <p:cNvPr id="4" name="Slide Number Placeholder 3"/>
          <p:cNvSpPr>
            <a:spLocks noGrp="1"/>
          </p:cNvSpPr>
          <p:nvPr>
            <p:ph type="sldNum" sz="quarter" idx="10"/>
          </p:nvPr>
        </p:nvSpPr>
        <p:spPr/>
        <p:txBody>
          <a:bodyPr/>
          <a:lstStyle>
            <a:lvl1pPr>
              <a:defRPr/>
            </a:lvl1pPr>
          </a:lstStyle>
          <a:p>
            <a:fld id="{9796AA8F-0EEF-4188-80D0-BF703F051147}" type="slidenum">
              <a:rPr lang="en-US"/>
              <a:pPr/>
              <a:t>‹#›</a:t>
            </a:fld>
            <a:endParaRPr lang="en-US" dirty="0"/>
          </a:p>
        </p:txBody>
      </p:sp>
    </p:spTree>
    <p:extLst>
      <p:ext uri="{BB962C8B-B14F-4D97-AF65-F5344CB8AC3E}">
        <p14:creationId xmlns:p14="http://schemas.microsoft.com/office/powerpoint/2010/main" val="3489786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23C8A78-0270-40B7-BCC7-6255CC38CBAC}" type="slidenum">
              <a:rPr lang="en-US"/>
              <a:pPr/>
              <a:t>‹#›</a:t>
            </a:fld>
            <a:endParaRPr lang="en-US" dirty="0"/>
          </a:p>
        </p:txBody>
      </p:sp>
    </p:spTree>
    <p:extLst>
      <p:ext uri="{BB962C8B-B14F-4D97-AF65-F5344CB8AC3E}">
        <p14:creationId xmlns:p14="http://schemas.microsoft.com/office/powerpoint/2010/main" val="723049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CF657353-6977-4287-B6DE-073D6E44CFB3}" type="slidenum">
              <a:rPr lang="en-US"/>
              <a:pPr/>
              <a:t>‹#›</a:t>
            </a:fld>
            <a:endParaRPr lang="en-US" dirty="0"/>
          </a:p>
        </p:txBody>
      </p:sp>
    </p:spTree>
    <p:extLst>
      <p:ext uri="{BB962C8B-B14F-4D97-AF65-F5344CB8AC3E}">
        <p14:creationId xmlns:p14="http://schemas.microsoft.com/office/powerpoint/2010/main" val="231339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149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67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7C83334B-188D-4661-839E-DE52857FD8C0}" type="slidenum">
              <a:rPr lang="en-US"/>
              <a:pPr/>
              <a:t>‹#›</a:t>
            </a:fld>
            <a:endParaRPr lang="en-US" dirty="0"/>
          </a:p>
        </p:txBody>
      </p:sp>
    </p:spTree>
    <p:extLst>
      <p:ext uri="{BB962C8B-B14F-4D97-AF65-F5344CB8AC3E}">
        <p14:creationId xmlns:p14="http://schemas.microsoft.com/office/powerpoint/2010/main" val="1788099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F67A4ACA-1098-4588-A615-4501844F54E9}" type="slidenum">
              <a:rPr lang="en-US"/>
              <a:pPr/>
              <a:t>‹#›</a:t>
            </a:fld>
            <a:endParaRPr lang="en-US" dirty="0"/>
          </a:p>
        </p:txBody>
      </p:sp>
    </p:spTree>
    <p:extLst>
      <p:ext uri="{BB962C8B-B14F-4D97-AF65-F5344CB8AC3E}">
        <p14:creationId xmlns:p14="http://schemas.microsoft.com/office/powerpoint/2010/main" val="3748469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4131236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86909C4F-842F-4A8A-80F8-B8D848BFC34F}" type="slidenum">
              <a:rPr lang="en-US"/>
              <a:pPr/>
              <a:t>‹#›</a:t>
            </a:fld>
            <a:endParaRPr lang="en-US" dirty="0"/>
          </a:p>
        </p:txBody>
      </p:sp>
    </p:spTree>
    <p:extLst>
      <p:ext uri="{BB962C8B-B14F-4D97-AF65-F5344CB8AC3E}">
        <p14:creationId xmlns:p14="http://schemas.microsoft.com/office/powerpoint/2010/main" val="2113282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EEB1890-6F31-4265-A4DE-765436E392B5}" type="slidenum">
              <a:rPr lang="en-US"/>
              <a:pPr/>
              <a:t>‹#›</a:t>
            </a:fld>
            <a:endParaRPr lang="en-US" dirty="0"/>
          </a:p>
        </p:txBody>
      </p:sp>
    </p:spTree>
    <p:extLst>
      <p:ext uri="{BB962C8B-B14F-4D97-AF65-F5344CB8AC3E}">
        <p14:creationId xmlns:p14="http://schemas.microsoft.com/office/powerpoint/2010/main" val="3085851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D86AB73E-A5C1-4F48-855D-0D1759973E5F}" type="slidenum">
              <a:rPr lang="en-US"/>
              <a:pPr/>
              <a:t>‹#›</a:t>
            </a:fld>
            <a:endParaRPr lang="en-US" dirty="0"/>
          </a:p>
        </p:txBody>
      </p:sp>
    </p:spTree>
    <p:extLst>
      <p:ext uri="{BB962C8B-B14F-4D97-AF65-F5344CB8AC3E}">
        <p14:creationId xmlns:p14="http://schemas.microsoft.com/office/powerpoint/2010/main" val="1514964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8CBFB81-5BAB-411E-8B75-F35F97AC1606}" type="slidenum">
              <a:rPr lang="en-US"/>
              <a:pPr/>
              <a:t>‹#›</a:t>
            </a:fld>
            <a:endParaRPr lang="en-US" dirty="0"/>
          </a:p>
        </p:txBody>
      </p:sp>
    </p:spTree>
    <p:extLst>
      <p:ext uri="{BB962C8B-B14F-4D97-AF65-F5344CB8AC3E}">
        <p14:creationId xmlns:p14="http://schemas.microsoft.com/office/powerpoint/2010/main" val="3768902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AA6B5A48-2585-4438-BC95-741BCDCBD32B}" type="slidenum">
              <a:rPr lang="en-US"/>
              <a:pPr/>
              <a:t>‹#›</a:t>
            </a:fld>
            <a:endParaRPr lang="en-US" dirty="0"/>
          </a:p>
        </p:txBody>
      </p:sp>
    </p:spTree>
    <p:extLst>
      <p:ext uri="{BB962C8B-B14F-4D97-AF65-F5344CB8AC3E}">
        <p14:creationId xmlns:p14="http://schemas.microsoft.com/office/powerpoint/2010/main" val="2175542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7200" y="1295400"/>
            <a:ext cx="23368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36800" y="1295400"/>
            <a:ext cx="6807200"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D0D4BBA-F0F8-4E1F-82A1-501444FFF018}" type="slidenum">
              <a:rPr lang="en-US"/>
              <a:pPr/>
              <a:t>‹#›</a:t>
            </a:fld>
            <a:endParaRPr lang="en-US" dirty="0"/>
          </a:p>
        </p:txBody>
      </p:sp>
    </p:spTree>
    <p:extLst>
      <p:ext uri="{BB962C8B-B14F-4D97-AF65-F5344CB8AC3E}">
        <p14:creationId xmlns:p14="http://schemas.microsoft.com/office/powerpoint/2010/main" val="388141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AD154C-E261-4A2C-86B1-357FCAF0F09E}"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695837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B8AD154C-E261-4A2C-86B1-357FCAF0F09E}"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29328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B8AD154C-E261-4A2C-86B1-357FCAF0F09E}" type="datetimeFigureOut">
              <a:rPr lang="en-AU" smtClean="0"/>
              <a:t>12/07/2023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3973561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B8AD154C-E261-4A2C-86B1-357FCAF0F09E}" type="datetimeFigureOut">
              <a:rPr lang="en-AU" smtClean="0"/>
              <a:t>12/07/2023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32732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AD154C-E261-4A2C-86B1-357FCAF0F09E}" type="datetimeFigureOut">
              <a:rPr lang="en-AU" smtClean="0"/>
              <a:t>12/07/2023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4020247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AD154C-E261-4A2C-86B1-357FCAF0F09E}"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183000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AD154C-E261-4A2C-86B1-357FCAF0F09E}"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1743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17" Type="http://schemas.openxmlformats.org/officeDocument/2006/relationships/image" Target="../media/image8.jpeg"/><Relationship Id="rId2" Type="http://schemas.openxmlformats.org/officeDocument/2006/relationships/slideLayout" Target="../slideLayouts/slideLayout16.xml"/><Relationship Id="rId16" Type="http://schemas.openxmlformats.org/officeDocument/2006/relationships/image" Target="../media/image7.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6.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AD154C-E261-4A2C-86B1-357FCAF0F09E}" type="datetimeFigureOut">
              <a:rPr lang="en-AU" smtClean="0"/>
              <a:t>12/07/2023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92E2F-03D9-42EA-8DA0-68AD91E8497E}" type="slidenum">
              <a:rPr lang="en-AU" smtClean="0"/>
              <a:t>‹#›</a:t>
            </a:fld>
            <a:endParaRPr lang="en-AU"/>
          </a:p>
        </p:txBody>
      </p:sp>
      <p:pic>
        <p:nvPicPr>
          <p:cNvPr id="7" name="Picture 6">
            <a:extLst>
              <a:ext uri="{FF2B5EF4-FFF2-40B4-BE49-F238E27FC236}">
                <a16:creationId xmlns:a16="http://schemas.microsoft.com/office/drawing/2014/main" id="{ADEA1CE9-E34B-4111-A727-16348AC9A79C}"/>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771073" y="6104998"/>
            <a:ext cx="2267527" cy="752998"/>
          </a:xfrm>
          <a:prstGeom prst="rect">
            <a:avLst/>
          </a:prstGeom>
        </p:spPr>
      </p:pic>
      <p:pic>
        <p:nvPicPr>
          <p:cNvPr id="8" name="Picture 7">
            <a:extLst>
              <a:ext uri="{FF2B5EF4-FFF2-40B4-BE49-F238E27FC236}">
                <a16:creationId xmlns:a16="http://schemas.microsoft.com/office/drawing/2014/main" id="{AE175442-3304-4B73-A144-6F7FFCD67A0E}"/>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52400" y="6215155"/>
            <a:ext cx="1549679" cy="532685"/>
          </a:xfrm>
          <a:prstGeom prst="rect">
            <a:avLst/>
          </a:prstGeom>
          <a:solidFill>
            <a:schemeClr val="bg1"/>
          </a:solidFill>
        </p:spPr>
      </p:pic>
    </p:spTree>
    <p:extLst>
      <p:ext uri="{BB962C8B-B14F-4D97-AF65-F5344CB8AC3E}">
        <p14:creationId xmlns:p14="http://schemas.microsoft.com/office/powerpoint/2010/main" val="1818323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3B96EC26-16CE-4D63-B4E6-CC88EE73D561}" type="slidenum">
              <a:rPr lang="en-US"/>
              <a:pPr/>
              <a:t>‹#›</a:t>
            </a:fld>
            <a:endParaRPr lang="en-US" dirty="0"/>
          </a:p>
        </p:txBody>
      </p:sp>
      <p:pic>
        <p:nvPicPr>
          <p:cNvPr id="57351" name="Picture 7" descr="Circles"/>
          <p:cNvPicPr>
            <a:picLocks noChangeAspect="1" noChangeArrowheads="1"/>
          </p:cNvPicPr>
          <p:nvPr/>
        </p:nvPicPr>
        <p:blipFill>
          <a:blip r:embed="rId13" cstate="print">
            <a:lum bright="-24000" contrast="-30000"/>
          </a:blip>
          <a:srcRect l="23689" r="4124"/>
          <a:stretch>
            <a:fillRect/>
          </a:stretch>
        </p:blipFill>
        <p:spPr bwMode="auto">
          <a:xfrm>
            <a:off x="5080000" y="0"/>
            <a:ext cx="7112000" cy="5543550"/>
          </a:xfrm>
          <a:prstGeom prst="rect">
            <a:avLst/>
          </a:prstGeom>
          <a:noFill/>
          <a:ln w="9525">
            <a:noFill/>
            <a:miter lim="800000"/>
            <a:headEnd/>
            <a:tailEnd/>
          </a:ln>
        </p:spPr>
      </p:pic>
      <p:sp>
        <p:nvSpPr>
          <p:cNvPr id="6" name="Rectangle 5"/>
          <p:cNvSpPr/>
          <p:nvPr/>
        </p:nvSpPr>
        <p:spPr>
          <a:xfrm>
            <a:off x="0" y="0"/>
            <a:ext cx="2133600" cy="6858000"/>
          </a:xfrm>
          <a:prstGeom prst="rect">
            <a:avLst/>
          </a:prstGeom>
          <a:gradFill flip="none" rotWithShape="1">
            <a:gsLst>
              <a:gs pos="0">
                <a:srgbClr val="336699">
                  <a:tint val="66000"/>
                  <a:satMod val="160000"/>
                </a:srgbClr>
              </a:gs>
              <a:gs pos="50000">
                <a:srgbClr val="336699">
                  <a:tint val="44500"/>
                  <a:satMod val="160000"/>
                </a:srgbClr>
              </a:gs>
              <a:gs pos="100000">
                <a:srgbClr val="336699">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pic>
        <p:nvPicPr>
          <p:cNvPr id="57354" name="Picture 7" descr="CET Logo Circles"/>
          <p:cNvPicPr>
            <a:picLocks noChangeAspect="1" noChangeArrowheads="1"/>
          </p:cNvPicPr>
          <p:nvPr/>
        </p:nvPicPr>
        <p:blipFill>
          <a:blip r:embed="rId14" cstate="print">
            <a:lum bright="100000" contrast="-100000"/>
          </a:blip>
          <a:srcRect/>
          <a:stretch>
            <a:fillRect/>
          </a:stretch>
        </p:blipFill>
        <p:spPr bwMode="auto">
          <a:xfrm>
            <a:off x="3661834" y="258764"/>
            <a:ext cx="8326967" cy="2179637"/>
          </a:xfrm>
          <a:prstGeom prst="rect">
            <a:avLst/>
          </a:prstGeom>
          <a:noFill/>
          <a:ln w="9525">
            <a:noFill/>
            <a:miter lim="800000"/>
            <a:headEnd/>
            <a:tailEnd/>
          </a:ln>
        </p:spPr>
      </p:pic>
      <p:sp>
        <p:nvSpPr>
          <p:cNvPr id="57357" name="Rectangle 2"/>
          <p:cNvSpPr>
            <a:spLocks noGrp="1" noChangeArrowheads="1"/>
          </p:cNvSpPr>
          <p:nvPr>
            <p:ph type="title"/>
          </p:nvPr>
        </p:nvSpPr>
        <p:spPr bwMode="auto">
          <a:xfrm>
            <a:off x="2336800" y="1295400"/>
            <a:ext cx="9347200" cy="2057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7358" name="Rectangle 3"/>
          <p:cNvSpPr>
            <a:spLocks noGrp="1" noChangeArrowheads="1"/>
          </p:cNvSpPr>
          <p:nvPr>
            <p:ph type="body" idx="1"/>
          </p:nvPr>
        </p:nvSpPr>
        <p:spPr bwMode="auto">
          <a:xfrm>
            <a:off x="3149600" y="4419600"/>
            <a:ext cx="84328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pic>
        <p:nvPicPr>
          <p:cNvPr id="12" name="Picture 8" descr="Logo_CurtinUni_CMYK.jpg"/>
          <p:cNvPicPr>
            <a:picLocks noChangeAspect="1"/>
          </p:cNvPicPr>
          <p:nvPr userDrawn="1"/>
        </p:nvPicPr>
        <p:blipFill>
          <a:blip r:embed="rId15" cstate="print"/>
          <a:srcRect/>
          <a:stretch>
            <a:fillRect/>
          </a:stretch>
        </p:blipFill>
        <p:spPr bwMode="auto">
          <a:xfrm>
            <a:off x="1" y="5980114"/>
            <a:ext cx="2120900" cy="268287"/>
          </a:xfrm>
          <a:prstGeom prst="rect">
            <a:avLst/>
          </a:prstGeom>
          <a:noFill/>
          <a:ln w="9525">
            <a:noFill/>
            <a:miter lim="800000"/>
            <a:headEnd/>
            <a:tailEnd/>
          </a:ln>
        </p:spPr>
      </p:pic>
      <p:pic>
        <p:nvPicPr>
          <p:cNvPr id="13" name="Picture 8" descr="Block PMS_with tag 190210 JPEG.jpg"/>
          <p:cNvPicPr>
            <a:picLocks noChangeAspect="1"/>
          </p:cNvPicPr>
          <p:nvPr userDrawn="1"/>
        </p:nvPicPr>
        <p:blipFill>
          <a:blip r:embed="rId16" cstate="print"/>
          <a:srcRect/>
          <a:stretch>
            <a:fillRect/>
          </a:stretch>
        </p:blipFill>
        <p:spPr bwMode="auto">
          <a:xfrm>
            <a:off x="0" y="6324601"/>
            <a:ext cx="2127251" cy="449263"/>
          </a:xfrm>
          <a:prstGeom prst="rect">
            <a:avLst/>
          </a:prstGeom>
          <a:noFill/>
          <a:ln w="9525">
            <a:noFill/>
            <a:miter lim="800000"/>
            <a:headEnd/>
            <a:tailEnd/>
          </a:ln>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175257" y="152400"/>
            <a:ext cx="3839535" cy="956272"/>
          </a:xfrm>
          <a:prstGeom prst="rect">
            <a:avLst/>
          </a:prstGeom>
        </p:spPr>
      </p:pic>
    </p:spTree>
    <p:extLst>
      <p:ext uri="{BB962C8B-B14F-4D97-AF65-F5344CB8AC3E}">
        <p14:creationId xmlns:p14="http://schemas.microsoft.com/office/powerpoint/2010/main" val="6122507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tmp"/><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tmp"/></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g"/><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emf"/></Relationships>
</file>

<file path=ppt/slides/_rels/slide13.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subTitle" idx="4294967295"/>
          </p:nvPr>
        </p:nvSpPr>
        <p:spPr>
          <a:xfrm>
            <a:off x="6342063" y="4914900"/>
            <a:ext cx="5849937" cy="384175"/>
          </a:xfrm>
        </p:spPr>
        <p:txBody>
          <a:bodyPr/>
          <a:lstStyle/>
          <a:p>
            <a:pPr marL="0" indent="0" algn="ctr">
              <a:buNone/>
            </a:pPr>
            <a:r>
              <a:rPr lang="en-AU" sz="1900" b="1" dirty="0">
                <a:solidFill>
                  <a:schemeClr val="bg1"/>
                </a:solidFill>
                <a:latin typeface="Century Gothic" pitchFamily="34" charset="0"/>
              </a:rPr>
              <a:t>Mark Jessell</a:t>
            </a:r>
            <a:endParaRPr lang="en-US" dirty="0">
              <a:solidFill>
                <a:schemeClr val="bg1"/>
              </a:solidFill>
              <a:latin typeface="Century Gothic"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00" y="145775"/>
            <a:ext cx="4542688" cy="1228601"/>
          </a:xfrm>
          <a:prstGeom prst="rect">
            <a:avLst/>
          </a:prstGeom>
        </p:spPr>
      </p:pic>
      <p:sp>
        <p:nvSpPr>
          <p:cNvPr id="14" name="TextBox 13"/>
          <p:cNvSpPr txBox="1"/>
          <p:nvPr/>
        </p:nvSpPr>
        <p:spPr>
          <a:xfrm>
            <a:off x="-160983" y="7257"/>
            <a:ext cx="749673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400" b="1" dirty="0">
                <a:solidFill>
                  <a:srgbClr val="002060"/>
                </a:solidFill>
                <a:latin typeface="Century Gothic" panose="020B0502020202020204" pitchFamily="34" charset="0"/>
              </a:rPr>
              <a:t>What data and conceptual constraints to use.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endParaRPr>
          </a:p>
        </p:txBody>
      </p:sp>
      <p:pic>
        <p:nvPicPr>
          <p:cNvPr id="5" name="Picture 4" descr="A picture containing text&#10;&#10;Description automatically generated">
            <a:extLst>
              <a:ext uri="{FF2B5EF4-FFF2-40B4-BE49-F238E27FC236}">
                <a16:creationId xmlns:a16="http://schemas.microsoft.com/office/drawing/2014/main" id="{479D7BE8-72DA-4A51-8978-7A5C1F643E2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6" y="6095854"/>
            <a:ext cx="1910963" cy="627888"/>
          </a:xfrm>
          <a:prstGeom prst="rect">
            <a:avLst/>
          </a:prstGeom>
          <a:solidFill>
            <a:schemeClr val="bg1"/>
          </a:solidFill>
        </p:spPr>
      </p:pic>
    </p:spTree>
    <p:extLst>
      <p:ext uri="{BB962C8B-B14F-4D97-AF65-F5344CB8AC3E}">
        <p14:creationId xmlns:p14="http://schemas.microsoft.com/office/powerpoint/2010/main" val="208541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5981700" y="5905500"/>
            <a:ext cx="6150689" cy="952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68699" y="5740022"/>
            <a:ext cx="3140540" cy="461665"/>
          </a:xfrm>
          <a:prstGeom prst="rect">
            <a:avLst/>
          </a:prstGeom>
        </p:spPr>
        <p:txBody>
          <a:bodyPr wrap="none">
            <a:spAutoFit/>
          </a:bodyPr>
          <a:lstStyle/>
          <a:p>
            <a:r>
              <a:rPr lang="en-AU" sz="2400" dirty="0"/>
              <a:t>Which Faults to Model?</a:t>
            </a:r>
          </a:p>
        </p:txBody>
      </p:sp>
      <p:pic>
        <p:nvPicPr>
          <p:cNvPr id="48" name="Picture 47"/>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4552" r="17152"/>
          <a:stretch/>
        </p:blipFill>
        <p:spPr>
          <a:xfrm>
            <a:off x="38099" y="86844"/>
            <a:ext cx="5567567" cy="5764857"/>
          </a:xfrm>
          <a:prstGeom prst="rect">
            <a:avLst/>
          </a:prstGeom>
        </p:spPr>
      </p:pic>
      <p:sp>
        <p:nvSpPr>
          <p:cNvPr id="51" name="TextBox 50"/>
          <p:cNvSpPr txBox="1"/>
          <p:nvPr/>
        </p:nvSpPr>
        <p:spPr>
          <a:xfrm>
            <a:off x="1675366" y="1320800"/>
            <a:ext cx="1182055" cy="307777"/>
          </a:xfrm>
          <a:prstGeom prst="rect">
            <a:avLst/>
          </a:prstGeom>
          <a:noFill/>
        </p:spPr>
        <p:txBody>
          <a:bodyPr wrap="none" rtlCol="0">
            <a:spAutoFit/>
          </a:bodyPr>
          <a:lstStyle/>
          <a:p>
            <a:r>
              <a:rPr lang="en-AU" sz="1400" dirty="0"/>
              <a:t>Brockman </a:t>
            </a:r>
            <a:r>
              <a:rPr lang="en-AU" sz="1400" dirty="0" err="1"/>
              <a:t>Fm</a:t>
            </a:r>
            <a:endParaRPr lang="en-AU" sz="1400" dirty="0"/>
          </a:p>
        </p:txBody>
      </p:sp>
      <p:sp>
        <p:nvSpPr>
          <p:cNvPr id="2" name="Rectangle 1"/>
          <p:cNvSpPr/>
          <p:nvPr/>
        </p:nvSpPr>
        <p:spPr>
          <a:xfrm rot="3600000">
            <a:off x="6576341" y="3546954"/>
            <a:ext cx="711699" cy="4681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F1E822DB-8CD0-4C74-BD30-4EC8E51575AC}"/>
              </a:ext>
            </a:extLst>
          </p:cNvPr>
          <p:cNvSpPr/>
          <p:nvPr/>
        </p:nvSpPr>
        <p:spPr>
          <a:xfrm>
            <a:off x="5605666" y="5613009"/>
            <a:ext cx="6787971" cy="1358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9" name="Group 48"/>
          <p:cNvGrpSpPr/>
          <p:nvPr/>
        </p:nvGrpSpPr>
        <p:grpSpPr>
          <a:xfrm>
            <a:off x="5207001" y="-1"/>
            <a:ext cx="7607742" cy="6878321"/>
            <a:chOff x="5871633" y="0"/>
            <a:chExt cx="6943109" cy="6277412"/>
          </a:xfrm>
        </p:grpSpPr>
        <p:grpSp>
          <p:nvGrpSpPr>
            <p:cNvPr id="47" name="Group 46"/>
            <p:cNvGrpSpPr/>
            <p:nvPr/>
          </p:nvGrpSpPr>
          <p:grpSpPr>
            <a:xfrm>
              <a:off x="5871633" y="0"/>
              <a:ext cx="6943109" cy="6277412"/>
              <a:chOff x="-3372224" y="-153883"/>
              <a:chExt cx="6943109" cy="6277412"/>
            </a:xfrm>
          </p:grpSpPr>
          <p:pic>
            <p:nvPicPr>
              <p:cNvPr id="38" name="Picture 3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153883"/>
                <a:ext cx="2938109" cy="2077705"/>
              </a:xfrm>
              <a:prstGeom prst="rect">
                <a:avLst/>
              </a:prstGeom>
            </p:spPr>
          </p:pic>
          <p:pic>
            <p:nvPicPr>
              <p:cNvPr id="39" name="Picture 3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153883"/>
                <a:ext cx="2938109" cy="2077705"/>
              </a:xfrm>
              <a:prstGeom prst="rect">
                <a:avLst/>
              </a:prstGeom>
            </p:spPr>
          </p:pic>
          <p:pic>
            <p:nvPicPr>
              <p:cNvPr id="40" name="Picture 3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1945970"/>
                <a:ext cx="2938109" cy="2077705"/>
              </a:xfrm>
              <a:prstGeom prst="rect">
                <a:avLst/>
              </a:prstGeom>
            </p:spPr>
          </p:pic>
          <p:pic>
            <p:nvPicPr>
              <p:cNvPr id="41" name="Picture 4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4045824"/>
                <a:ext cx="2938109" cy="2077705"/>
              </a:xfrm>
              <a:prstGeom prst="rect">
                <a:avLst/>
              </a:prstGeom>
            </p:spPr>
          </p:pic>
          <p:pic>
            <p:nvPicPr>
              <p:cNvPr id="42" name="Picture 4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153883"/>
                <a:ext cx="2938109" cy="2077705"/>
              </a:xfrm>
              <a:prstGeom prst="rect">
                <a:avLst/>
              </a:prstGeom>
            </p:spPr>
          </p:pic>
          <p:pic>
            <p:nvPicPr>
              <p:cNvPr id="43" name="Picture 4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4045824"/>
                <a:ext cx="2938109" cy="2077705"/>
              </a:xfrm>
              <a:prstGeom prst="rect">
                <a:avLst/>
              </a:prstGeom>
            </p:spPr>
          </p:pic>
          <p:pic>
            <p:nvPicPr>
              <p:cNvPr id="44" name="Picture 43"/>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4045824"/>
                <a:ext cx="2938109" cy="2077705"/>
              </a:xfrm>
              <a:prstGeom prst="rect">
                <a:avLst/>
              </a:prstGeom>
            </p:spPr>
          </p:pic>
          <p:pic>
            <p:nvPicPr>
              <p:cNvPr id="45" name="Picture 4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1945970"/>
                <a:ext cx="2938109" cy="2077705"/>
              </a:xfrm>
              <a:prstGeom prst="rect">
                <a:avLst/>
              </a:prstGeom>
            </p:spPr>
          </p:pic>
          <p:pic>
            <p:nvPicPr>
              <p:cNvPr id="46" name="Picture 45"/>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1945970"/>
                <a:ext cx="2938109" cy="2077705"/>
              </a:xfrm>
              <a:prstGeom prst="rect">
                <a:avLst/>
              </a:prstGeom>
            </p:spPr>
          </p:pic>
        </p:grpSp>
        <p:sp>
          <p:nvSpPr>
            <p:cNvPr id="14" name="TextBox 13"/>
            <p:cNvSpPr txBox="1"/>
            <p:nvPr/>
          </p:nvSpPr>
          <p:spPr>
            <a:xfrm>
              <a:off x="7203476" y="71104"/>
              <a:ext cx="423514" cy="369332"/>
            </a:xfrm>
            <a:prstGeom prst="rect">
              <a:avLst/>
            </a:prstGeom>
            <a:noFill/>
          </p:spPr>
          <p:txBody>
            <a:bodyPr wrap="none" rtlCol="0">
              <a:spAutoFit/>
            </a:bodyPr>
            <a:lstStyle/>
            <a:p>
              <a:r>
                <a:rPr lang="en-AU" dirty="0"/>
                <a:t>All</a:t>
              </a:r>
            </a:p>
          </p:txBody>
        </p:sp>
        <p:sp>
          <p:nvSpPr>
            <p:cNvPr id="15" name="TextBox 14"/>
            <p:cNvSpPr txBox="1"/>
            <p:nvPr/>
          </p:nvSpPr>
          <p:spPr>
            <a:xfrm>
              <a:off x="8423962" y="71104"/>
              <a:ext cx="1765617" cy="337066"/>
            </a:xfrm>
            <a:prstGeom prst="rect">
              <a:avLst/>
            </a:prstGeom>
            <a:noFill/>
          </p:spPr>
          <p:txBody>
            <a:bodyPr wrap="none" rtlCol="0">
              <a:spAutoFit/>
            </a:bodyPr>
            <a:lstStyle/>
            <a:p>
              <a:pPr algn="ctr"/>
              <a:r>
                <a:rPr lang="en-AU" dirty="0"/>
                <a:t>Cuts Brockman </a:t>
              </a:r>
              <a:r>
                <a:rPr lang="en-AU" dirty="0" err="1"/>
                <a:t>Fm</a:t>
              </a:r>
              <a:endParaRPr lang="en-AU" dirty="0"/>
            </a:p>
          </p:txBody>
        </p:sp>
        <p:sp>
          <p:nvSpPr>
            <p:cNvPr id="16" name="TextBox 15"/>
            <p:cNvSpPr txBox="1"/>
            <p:nvPr/>
          </p:nvSpPr>
          <p:spPr>
            <a:xfrm>
              <a:off x="10852623" y="67040"/>
              <a:ext cx="912750" cy="369332"/>
            </a:xfrm>
            <a:prstGeom prst="rect">
              <a:avLst/>
            </a:prstGeom>
            <a:noFill/>
          </p:spPr>
          <p:txBody>
            <a:bodyPr wrap="none" rtlCol="0">
              <a:spAutoFit/>
            </a:bodyPr>
            <a:lstStyle/>
            <a:p>
              <a:r>
                <a:rPr lang="en-AU" dirty="0"/>
                <a:t>Longest</a:t>
              </a:r>
            </a:p>
          </p:txBody>
        </p:sp>
        <p:sp>
          <p:nvSpPr>
            <p:cNvPr id="17" name="TextBox 16"/>
            <p:cNvSpPr txBox="1"/>
            <p:nvPr/>
          </p:nvSpPr>
          <p:spPr>
            <a:xfrm>
              <a:off x="6365570" y="2152349"/>
              <a:ext cx="1938865" cy="646331"/>
            </a:xfrm>
            <a:prstGeom prst="rect">
              <a:avLst/>
            </a:prstGeom>
            <a:noFill/>
          </p:spPr>
          <p:txBody>
            <a:bodyPr wrap="square" rtlCol="0">
              <a:spAutoFit/>
            </a:bodyPr>
            <a:lstStyle/>
            <a:p>
              <a:pPr algn="ctr"/>
              <a:r>
                <a:rPr lang="en-AU" dirty="0"/>
                <a:t>Highest </a:t>
              </a:r>
              <a:r>
                <a:rPr lang="en-AU" dirty="0" err="1"/>
                <a:t>Misorientation</a:t>
              </a:r>
              <a:endParaRPr lang="en-AU" dirty="0"/>
            </a:p>
          </p:txBody>
        </p:sp>
        <p:sp>
          <p:nvSpPr>
            <p:cNvPr id="18" name="TextBox 17"/>
            <p:cNvSpPr txBox="1"/>
            <p:nvPr/>
          </p:nvSpPr>
          <p:spPr>
            <a:xfrm>
              <a:off x="8401894" y="2152349"/>
              <a:ext cx="1812124" cy="646331"/>
            </a:xfrm>
            <a:prstGeom prst="rect">
              <a:avLst/>
            </a:prstGeom>
            <a:noFill/>
          </p:spPr>
          <p:txBody>
            <a:bodyPr wrap="square" rtlCol="0">
              <a:spAutoFit/>
            </a:bodyPr>
            <a:lstStyle/>
            <a:p>
              <a:pPr algn="ctr"/>
              <a:r>
                <a:rPr lang="en-AU" dirty="0"/>
                <a:t>Max stratigraphic offset</a:t>
              </a:r>
            </a:p>
          </p:txBody>
        </p:sp>
        <p:sp>
          <p:nvSpPr>
            <p:cNvPr id="19" name="TextBox 18"/>
            <p:cNvSpPr txBox="1"/>
            <p:nvPr/>
          </p:nvSpPr>
          <p:spPr>
            <a:xfrm>
              <a:off x="10472087" y="2180751"/>
              <a:ext cx="1719913" cy="646331"/>
            </a:xfrm>
            <a:prstGeom prst="rect">
              <a:avLst/>
            </a:prstGeom>
            <a:noFill/>
          </p:spPr>
          <p:txBody>
            <a:bodyPr wrap="square" rtlCol="0">
              <a:spAutoFit/>
            </a:bodyPr>
            <a:lstStyle/>
            <a:p>
              <a:pPr algn="ctr"/>
              <a:r>
                <a:rPr lang="en-AU" dirty="0"/>
                <a:t>Closeness centrality </a:t>
              </a:r>
            </a:p>
          </p:txBody>
        </p:sp>
        <p:sp>
          <p:nvSpPr>
            <p:cNvPr id="20" name="TextBox 19"/>
            <p:cNvSpPr txBox="1"/>
            <p:nvPr/>
          </p:nvSpPr>
          <p:spPr>
            <a:xfrm>
              <a:off x="6475496" y="4318666"/>
              <a:ext cx="1600199" cy="646331"/>
            </a:xfrm>
            <a:prstGeom prst="rect">
              <a:avLst/>
            </a:prstGeom>
            <a:noFill/>
          </p:spPr>
          <p:txBody>
            <a:bodyPr wrap="square" rtlCol="0">
              <a:spAutoFit/>
            </a:bodyPr>
            <a:lstStyle/>
            <a:p>
              <a:pPr algn="ctr"/>
              <a:r>
                <a:rPr lang="en-AU" dirty="0" err="1"/>
                <a:t>Betweenness</a:t>
              </a:r>
              <a:r>
                <a:rPr lang="en-AU" dirty="0"/>
                <a:t> centrality </a:t>
              </a:r>
            </a:p>
          </p:txBody>
        </p:sp>
        <p:sp>
          <p:nvSpPr>
            <p:cNvPr id="21" name="TextBox 20"/>
            <p:cNvSpPr txBox="1"/>
            <p:nvPr/>
          </p:nvSpPr>
          <p:spPr>
            <a:xfrm>
              <a:off x="8628278" y="4318666"/>
              <a:ext cx="1317239" cy="337066"/>
            </a:xfrm>
            <a:prstGeom prst="rect">
              <a:avLst/>
            </a:prstGeom>
            <a:noFill/>
          </p:spPr>
          <p:txBody>
            <a:bodyPr wrap="square" rtlCol="0">
              <a:spAutoFit/>
            </a:bodyPr>
            <a:lstStyle/>
            <a:p>
              <a:pPr algn="ctr"/>
              <a:r>
                <a:rPr lang="en-AU" dirty="0"/>
                <a:t>Local Eldest</a:t>
              </a:r>
            </a:p>
          </p:txBody>
        </p:sp>
        <p:sp>
          <p:nvSpPr>
            <p:cNvPr id="22" name="TextBox 21"/>
            <p:cNvSpPr txBox="1"/>
            <p:nvPr/>
          </p:nvSpPr>
          <p:spPr>
            <a:xfrm>
              <a:off x="10666656" y="4284805"/>
              <a:ext cx="1364312" cy="337066"/>
            </a:xfrm>
            <a:prstGeom prst="rect">
              <a:avLst/>
            </a:prstGeom>
            <a:noFill/>
          </p:spPr>
          <p:txBody>
            <a:bodyPr wrap="square" rtlCol="0">
              <a:spAutoFit/>
            </a:bodyPr>
            <a:lstStyle/>
            <a:p>
              <a:pPr algn="ctr"/>
              <a:r>
                <a:rPr lang="en-AU" dirty="0"/>
                <a:t>Most votes</a:t>
              </a:r>
            </a:p>
          </p:txBody>
        </p:sp>
      </p:grpSp>
    </p:spTree>
    <p:extLst>
      <p:ext uri="{BB962C8B-B14F-4D97-AF65-F5344CB8AC3E}">
        <p14:creationId xmlns:p14="http://schemas.microsoft.com/office/powerpoint/2010/main" val="223273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53110" y="96983"/>
            <a:ext cx="10644926" cy="5545431"/>
          </a:xfrm>
          <a:prstGeom prst="rect">
            <a:avLst/>
          </a:prstGeom>
        </p:spPr>
      </p:pic>
      <p:sp>
        <p:nvSpPr>
          <p:cNvPr id="4" name="TextBox 3"/>
          <p:cNvSpPr txBox="1"/>
          <p:nvPr/>
        </p:nvSpPr>
        <p:spPr>
          <a:xfrm>
            <a:off x="7612038" y="1215586"/>
            <a:ext cx="2345850" cy="369332"/>
          </a:xfrm>
          <a:prstGeom prst="rect">
            <a:avLst/>
          </a:prstGeom>
          <a:solidFill>
            <a:schemeClr val="bg1"/>
          </a:solidFill>
        </p:spPr>
        <p:txBody>
          <a:bodyPr wrap="square" rtlCol="0">
            <a:spAutoFit/>
          </a:bodyPr>
          <a:lstStyle/>
          <a:p>
            <a:pPr algn="r"/>
            <a:r>
              <a:rPr lang="en-AU" dirty="0"/>
              <a:t>Fault intersection in 2D</a:t>
            </a:r>
          </a:p>
        </p:txBody>
      </p:sp>
      <p:sp>
        <p:nvSpPr>
          <p:cNvPr id="5" name="TextBox 4"/>
          <p:cNvSpPr txBox="1"/>
          <p:nvPr/>
        </p:nvSpPr>
        <p:spPr>
          <a:xfrm>
            <a:off x="7612038" y="3918546"/>
            <a:ext cx="2388310" cy="369332"/>
          </a:xfrm>
          <a:prstGeom prst="rect">
            <a:avLst/>
          </a:prstGeom>
          <a:solidFill>
            <a:schemeClr val="bg1"/>
          </a:solidFill>
        </p:spPr>
        <p:txBody>
          <a:bodyPr wrap="square" rtlCol="0">
            <a:spAutoFit/>
          </a:bodyPr>
          <a:lstStyle/>
          <a:p>
            <a:pPr algn="r"/>
            <a:r>
              <a:rPr lang="en-AU" dirty="0"/>
              <a:t>Fault intersection in 3D</a:t>
            </a:r>
          </a:p>
        </p:txBody>
      </p:sp>
      <p:sp>
        <p:nvSpPr>
          <p:cNvPr id="7" name="Rectangle 6">
            <a:extLst>
              <a:ext uri="{FF2B5EF4-FFF2-40B4-BE49-F238E27FC236}">
                <a16:creationId xmlns:a16="http://schemas.microsoft.com/office/drawing/2014/main" id="{61E32847-6AD9-4AF5-B067-974613EB81E1}"/>
              </a:ext>
            </a:extLst>
          </p:cNvPr>
          <p:cNvSpPr/>
          <p:nvPr/>
        </p:nvSpPr>
        <p:spPr>
          <a:xfrm>
            <a:off x="5436321" y="5997893"/>
            <a:ext cx="5841279" cy="523220"/>
          </a:xfrm>
          <a:prstGeom prst="rect">
            <a:avLst/>
          </a:prstGeom>
        </p:spPr>
        <p:txBody>
          <a:bodyPr wrap="none">
            <a:spAutoFit/>
          </a:bodyPr>
          <a:lstStyle/>
          <a:p>
            <a:r>
              <a:rPr lang="en-AU" sz="2800" dirty="0"/>
              <a:t>2D vs 3D connectivity of fault systems?</a:t>
            </a:r>
          </a:p>
        </p:txBody>
      </p:sp>
      <p:sp>
        <p:nvSpPr>
          <p:cNvPr id="2" name="Arrow: Down 1">
            <a:extLst>
              <a:ext uri="{FF2B5EF4-FFF2-40B4-BE49-F238E27FC236}">
                <a16:creationId xmlns:a16="http://schemas.microsoft.com/office/drawing/2014/main" id="{A897B7C4-EDD7-4371-A547-8E75E98181CD}"/>
              </a:ext>
            </a:extLst>
          </p:cNvPr>
          <p:cNvSpPr/>
          <p:nvPr/>
        </p:nvSpPr>
        <p:spPr>
          <a:xfrm rot="18415129">
            <a:off x="9976126" y="1366204"/>
            <a:ext cx="337625" cy="47253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Arrow: Down 9">
            <a:extLst>
              <a:ext uri="{FF2B5EF4-FFF2-40B4-BE49-F238E27FC236}">
                <a16:creationId xmlns:a16="http://schemas.microsoft.com/office/drawing/2014/main" id="{8BBD0B4C-02CE-4419-8C6A-DBF32DDE4960}"/>
              </a:ext>
            </a:extLst>
          </p:cNvPr>
          <p:cNvSpPr/>
          <p:nvPr/>
        </p:nvSpPr>
        <p:spPr>
          <a:xfrm rot="18415129">
            <a:off x="9976128" y="4234043"/>
            <a:ext cx="337625" cy="47253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4073" y="96983"/>
            <a:ext cx="6471545" cy="5545431"/>
          </a:xfrm>
          <a:prstGeom prst="rect">
            <a:avLst/>
          </a:prstGeom>
        </p:spPr>
      </p:pic>
      <p:pic>
        <p:nvPicPr>
          <p:cNvPr id="11" name="Picture 10" descr="Screen Clipping">
            <a:extLst>
              <a:ext uri="{FF2B5EF4-FFF2-40B4-BE49-F238E27FC236}">
                <a16:creationId xmlns:a16="http://schemas.microsoft.com/office/drawing/2014/main" id="{5A7EC0D1-2611-4226-A20F-F663196E49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152400"/>
            <a:ext cx="865947" cy="865279"/>
          </a:xfrm>
          <a:prstGeom prst="rect">
            <a:avLst/>
          </a:prstGeom>
        </p:spPr>
      </p:pic>
      <p:pic>
        <p:nvPicPr>
          <p:cNvPr id="12" name="Picture 11" descr="Screen Clipping">
            <a:extLst>
              <a:ext uri="{FF2B5EF4-FFF2-40B4-BE49-F238E27FC236}">
                <a16:creationId xmlns:a16="http://schemas.microsoft.com/office/drawing/2014/main" id="{C4F2F98C-88DB-475E-B83B-9EA0FB297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1" y="4103213"/>
            <a:ext cx="973921" cy="834548"/>
          </a:xfrm>
          <a:prstGeom prst="rect">
            <a:avLst/>
          </a:prstGeom>
        </p:spPr>
      </p:pic>
      <p:pic>
        <p:nvPicPr>
          <p:cNvPr id="9" name="Picture 8"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30" y="96983"/>
            <a:ext cx="5754073" cy="5749636"/>
          </a:xfrm>
          <a:prstGeom prst="rect">
            <a:avLst/>
          </a:prstGeom>
        </p:spPr>
      </p:pic>
    </p:spTree>
    <p:extLst>
      <p:ext uri="{BB962C8B-B14F-4D97-AF65-F5344CB8AC3E}">
        <p14:creationId xmlns:p14="http://schemas.microsoft.com/office/powerpoint/2010/main" val="149003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93614" y="-49113"/>
            <a:ext cx="5728512" cy="523220"/>
          </a:xfrm>
          <a:prstGeom prst="rect">
            <a:avLst/>
          </a:prstGeom>
        </p:spPr>
        <p:txBody>
          <a:bodyPr wrap="square">
            <a:spAutoFit/>
          </a:bodyPr>
          <a:lstStyle/>
          <a:p>
            <a:r>
              <a:rPr lang="en-AU" sz="2800" dirty="0"/>
              <a:t>Conceptual Priors= Tectonic Context</a:t>
            </a:r>
          </a:p>
        </p:txBody>
      </p:sp>
      <p:sp>
        <p:nvSpPr>
          <p:cNvPr id="13" name="Content Placeholder 2"/>
          <p:cNvSpPr txBox="1">
            <a:spLocks/>
          </p:cNvSpPr>
          <p:nvPr/>
        </p:nvSpPr>
        <p:spPr>
          <a:xfrm>
            <a:off x="4633885" y="5753887"/>
            <a:ext cx="7141828" cy="131911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AU" dirty="0"/>
              <a:t>Without limited geophysical constraints, the sub-surface geometry of faults is often ‘solved’ by applying a pre-conceived notion based on vertical, </a:t>
            </a:r>
            <a:r>
              <a:rPr lang="en-AU" dirty="0" err="1"/>
              <a:t>listric</a:t>
            </a:r>
            <a:r>
              <a:rPr lang="en-AU" dirty="0"/>
              <a:t>, flower or negative flower or fold &amp; thrust geometries.</a:t>
            </a:r>
          </a:p>
          <a:p>
            <a:pPr marL="0" indent="0">
              <a:buFont typeface="Calibri" panose="020F0502020204030204" pitchFamily="34" charset="0"/>
              <a:buNone/>
            </a:pPr>
            <a:endParaRPr lang="en-AU" dirty="0"/>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36979" t="11092" b="67970"/>
          <a:stretch/>
        </p:blipFill>
        <p:spPr>
          <a:xfrm>
            <a:off x="3022690" y="806128"/>
            <a:ext cx="5846300" cy="1386945"/>
          </a:xfrm>
          <a:prstGeom prst="rect">
            <a:avLst/>
          </a:prstGeom>
        </p:spPr>
      </p:pic>
      <p:pic>
        <p:nvPicPr>
          <p:cNvPr id="1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970" y="2390333"/>
            <a:ext cx="3273882" cy="2749549"/>
          </a:xfrm>
          <a:prstGeom prst="rect">
            <a:avLst/>
          </a:prstGeom>
        </p:spPr>
      </p:pic>
      <p:pic>
        <p:nvPicPr>
          <p:cNvPr id="16" name="Picture 15"/>
          <p:cNvPicPr>
            <a:picLocks noChangeAspect="1"/>
          </p:cNvPicPr>
          <p:nvPr/>
        </p:nvPicPr>
        <p:blipFill>
          <a:blip r:embed="rId4"/>
          <a:stretch>
            <a:fillRect/>
          </a:stretch>
        </p:blipFill>
        <p:spPr>
          <a:xfrm>
            <a:off x="4477826" y="3169260"/>
            <a:ext cx="3284206" cy="2141507"/>
          </a:xfrm>
          <a:prstGeom prst="rect">
            <a:avLst/>
          </a:prstGeom>
        </p:spPr>
      </p:pic>
      <p:pic>
        <p:nvPicPr>
          <p:cNvPr id="17" name="Picture 4" descr="https://files.mtstatic.com/site_4038/278/0?Expires=1575816752&amp;Signature=JFHlqVpjiO7CfBzqtZQZzj6xz~zDtEqb596NdngojiI-GEsIV8buP0iL~AJvwkVJ4PXAG~RR3JCqzksRXqBM0GxecPzqSke9wQf8XPsEqD33-6oJPvJ4QMjS3cfiL9mcbZZeS36jYPvMWYH2Cry7wSSAb7sj8FsbOxBpof3oGkY_&amp;Key-Pair-Id=APKAJ5Y6AV4GI7A555N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754007" y="3799720"/>
            <a:ext cx="3021706" cy="9779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bricate faulting in the hanging wall of a listric normal f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4006" y="2270085"/>
            <a:ext cx="3244459" cy="13084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C2C15DF-AFA0-4571-8E6D-D014FB76D594}"/>
              </a:ext>
            </a:extLst>
          </p:cNvPr>
          <p:cNvSpPr txBox="1"/>
          <p:nvPr/>
        </p:nvSpPr>
        <p:spPr>
          <a:xfrm>
            <a:off x="5440682" y="544450"/>
            <a:ext cx="1488625" cy="369332"/>
          </a:xfrm>
          <a:prstGeom prst="rect">
            <a:avLst/>
          </a:prstGeom>
          <a:noFill/>
        </p:spPr>
        <p:txBody>
          <a:bodyPr wrap="square" rtlCol="0">
            <a:spAutoFit/>
          </a:bodyPr>
          <a:lstStyle/>
          <a:p>
            <a:r>
              <a:rPr lang="en-AU" dirty="0"/>
              <a:t>Fold &amp; Thrust</a:t>
            </a:r>
          </a:p>
        </p:txBody>
      </p:sp>
      <p:sp>
        <p:nvSpPr>
          <p:cNvPr id="10" name="TextBox 9">
            <a:extLst>
              <a:ext uri="{FF2B5EF4-FFF2-40B4-BE49-F238E27FC236}">
                <a16:creationId xmlns:a16="http://schemas.microsoft.com/office/drawing/2014/main" id="{2CEF1985-DC62-430B-A6BC-B5F3E515D856}"/>
              </a:ext>
            </a:extLst>
          </p:cNvPr>
          <p:cNvSpPr txBox="1"/>
          <p:nvPr/>
        </p:nvSpPr>
        <p:spPr>
          <a:xfrm>
            <a:off x="5277813" y="2743976"/>
            <a:ext cx="1488625" cy="369332"/>
          </a:xfrm>
          <a:prstGeom prst="rect">
            <a:avLst/>
          </a:prstGeom>
          <a:noFill/>
        </p:spPr>
        <p:txBody>
          <a:bodyPr wrap="square" rtlCol="0">
            <a:spAutoFit/>
          </a:bodyPr>
          <a:lstStyle/>
          <a:p>
            <a:r>
              <a:rPr lang="en-AU" dirty="0"/>
              <a:t>Transcurrent</a:t>
            </a:r>
          </a:p>
        </p:txBody>
      </p:sp>
      <p:sp>
        <p:nvSpPr>
          <p:cNvPr id="11" name="TextBox 10">
            <a:extLst>
              <a:ext uri="{FF2B5EF4-FFF2-40B4-BE49-F238E27FC236}">
                <a16:creationId xmlns:a16="http://schemas.microsoft.com/office/drawing/2014/main" id="{7D8D8B71-4717-4883-989F-9495825E22DA}"/>
              </a:ext>
            </a:extLst>
          </p:cNvPr>
          <p:cNvSpPr txBox="1"/>
          <p:nvPr/>
        </p:nvSpPr>
        <p:spPr>
          <a:xfrm>
            <a:off x="9695103" y="2046913"/>
            <a:ext cx="1488625" cy="369332"/>
          </a:xfrm>
          <a:prstGeom prst="rect">
            <a:avLst/>
          </a:prstGeom>
          <a:noFill/>
        </p:spPr>
        <p:txBody>
          <a:bodyPr wrap="square" rtlCol="0">
            <a:spAutoFit/>
          </a:bodyPr>
          <a:lstStyle/>
          <a:p>
            <a:r>
              <a:rPr lang="en-AU" dirty="0"/>
              <a:t>Extensional</a:t>
            </a:r>
          </a:p>
        </p:txBody>
      </p:sp>
      <p:sp>
        <p:nvSpPr>
          <p:cNvPr id="12" name="TextBox 11">
            <a:extLst>
              <a:ext uri="{FF2B5EF4-FFF2-40B4-BE49-F238E27FC236}">
                <a16:creationId xmlns:a16="http://schemas.microsoft.com/office/drawing/2014/main" id="{116C9EE5-F629-49DE-B4D2-530D300A9735}"/>
              </a:ext>
            </a:extLst>
          </p:cNvPr>
          <p:cNvSpPr txBox="1"/>
          <p:nvPr/>
        </p:nvSpPr>
        <p:spPr>
          <a:xfrm>
            <a:off x="365284" y="1922371"/>
            <a:ext cx="2244350" cy="369332"/>
          </a:xfrm>
          <a:prstGeom prst="rect">
            <a:avLst/>
          </a:prstGeom>
          <a:noFill/>
        </p:spPr>
        <p:txBody>
          <a:bodyPr wrap="square" rtlCol="0">
            <a:spAutoFit/>
          </a:bodyPr>
          <a:lstStyle/>
          <a:p>
            <a:r>
              <a:rPr lang="en-AU" dirty="0"/>
              <a:t>Extension &amp; Inversion</a:t>
            </a:r>
          </a:p>
        </p:txBody>
      </p:sp>
    </p:spTree>
    <p:extLst>
      <p:ext uri="{BB962C8B-B14F-4D97-AF65-F5344CB8AC3E}">
        <p14:creationId xmlns:p14="http://schemas.microsoft.com/office/powerpoint/2010/main" val="278677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F5D881-9E56-4040-A454-EE7679DE26C6}"/>
              </a:ext>
            </a:extLst>
          </p:cNvPr>
          <p:cNvSpPr txBox="1"/>
          <p:nvPr/>
        </p:nvSpPr>
        <p:spPr>
          <a:xfrm>
            <a:off x="443220" y="151666"/>
            <a:ext cx="11240779" cy="5693866"/>
          </a:xfrm>
          <a:prstGeom prst="rect">
            <a:avLst/>
          </a:prstGeom>
          <a:noFill/>
        </p:spPr>
        <p:txBody>
          <a:bodyPr wrap="square" rtlCol="0">
            <a:spAutoFit/>
          </a:bodyPr>
          <a:lstStyle/>
          <a:p>
            <a:r>
              <a:rPr lang="en-AU" sz="3200" dirty="0">
                <a:solidFill>
                  <a:srgbClr val="080808"/>
                </a:solidFill>
              </a:rPr>
              <a:t>Conclusions</a:t>
            </a:r>
          </a:p>
          <a:p>
            <a:endParaRPr lang="en-AU" dirty="0">
              <a:solidFill>
                <a:srgbClr val="080808"/>
              </a:solidFill>
            </a:endParaRPr>
          </a:p>
          <a:p>
            <a:endParaRPr lang="en-AU" dirty="0">
              <a:solidFill>
                <a:srgbClr val="080808"/>
              </a:solidFill>
            </a:endParaRPr>
          </a:p>
          <a:p>
            <a:endParaRPr lang="en-AU" dirty="0">
              <a:solidFill>
                <a:srgbClr val="080808"/>
              </a:solidFill>
            </a:endParaRPr>
          </a:p>
          <a:p>
            <a:endParaRPr lang="en-AU" dirty="0">
              <a:solidFill>
                <a:srgbClr val="080808"/>
              </a:solidFill>
            </a:endParaRPr>
          </a:p>
          <a:p>
            <a:endParaRPr lang="en-AU" dirty="0">
              <a:solidFill>
                <a:srgbClr val="080808"/>
              </a:solidFill>
            </a:endParaRPr>
          </a:p>
          <a:p>
            <a:r>
              <a:rPr lang="en-AU" sz="2400" dirty="0">
                <a:solidFill>
                  <a:srgbClr val="080808"/>
                </a:solidFill>
              </a:rPr>
              <a:t>Which data to keep?</a:t>
            </a:r>
          </a:p>
          <a:p>
            <a:endParaRPr lang="en-AU" sz="2400" dirty="0">
              <a:solidFill>
                <a:srgbClr val="080808"/>
              </a:solidFill>
            </a:endParaRPr>
          </a:p>
          <a:p>
            <a:pPr marL="800100" lvl="1" indent="-342900">
              <a:spcAft>
                <a:spcPts val="1200"/>
              </a:spcAft>
              <a:buFont typeface="+mj-lt"/>
              <a:buAutoNum type="arabicPeriod"/>
            </a:pPr>
            <a:r>
              <a:rPr lang="en-AU" sz="2400" dirty="0"/>
              <a:t>Accessible and Useable Data </a:t>
            </a:r>
          </a:p>
          <a:p>
            <a:pPr marL="800100" lvl="1" indent="-342900">
              <a:spcAft>
                <a:spcPts val="1200"/>
              </a:spcAft>
              <a:buFont typeface="+mj-lt"/>
              <a:buAutoNum type="arabicPeriod"/>
            </a:pPr>
            <a:r>
              <a:rPr lang="en-AU" sz="2400" dirty="0"/>
              <a:t>Relevant data for your question </a:t>
            </a:r>
          </a:p>
          <a:p>
            <a:pPr marL="800100" lvl="1" indent="-342900">
              <a:spcAft>
                <a:spcPts val="1200"/>
              </a:spcAft>
              <a:buFont typeface="+mj-lt"/>
              <a:buAutoNum type="arabicPeriod"/>
            </a:pPr>
            <a:r>
              <a:rPr lang="en-AU" sz="2400" dirty="0"/>
              <a:t>Data useful for constraining the model </a:t>
            </a:r>
          </a:p>
          <a:p>
            <a:pPr marL="800100" lvl="1" indent="-342900">
              <a:spcAft>
                <a:spcPts val="1200"/>
              </a:spcAft>
              <a:buFont typeface="+mj-lt"/>
              <a:buAutoNum type="arabicPeriod"/>
            </a:pPr>
            <a:r>
              <a:rPr lang="en-AU" sz="2400" dirty="0"/>
              <a:t>Data relevant to scale of the model</a:t>
            </a:r>
          </a:p>
          <a:p>
            <a:pPr marL="800100" lvl="1" indent="-342900">
              <a:spcAft>
                <a:spcPts val="1200"/>
              </a:spcAft>
              <a:buFont typeface="+mj-lt"/>
              <a:buAutoNum type="arabicPeriod"/>
            </a:pPr>
            <a:r>
              <a:rPr lang="en-AU" sz="2400" dirty="0"/>
              <a:t>Subset of data that retains most significant features</a:t>
            </a:r>
          </a:p>
          <a:p>
            <a:pPr marL="800100" lvl="1" indent="-342900">
              <a:spcAft>
                <a:spcPts val="1200"/>
              </a:spcAft>
              <a:buFont typeface="+mj-lt"/>
              <a:buAutoNum type="arabicPeriod"/>
            </a:pPr>
            <a:r>
              <a:rPr lang="en-AU" sz="2400" dirty="0">
                <a:solidFill>
                  <a:srgbClr val="080808"/>
                </a:solidFill>
              </a:rPr>
              <a:t>Be systematic: preferably automate the choices, or at least document them</a:t>
            </a:r>
          </a:p>
        </p:txBody>
      </p:sp>
      <p:pic>
        <p:nvPicPr>
          <p:cNvPr id="3" name="Picture 2" descr="Screen Clipping">
            <a:extLst>
              <a:ext uri="{FF2B5EF4-FFF2-40B4-BE49-F238E27FC236}">
                <a16:creationId xmlns:a16="http://schemas.microsoft.com/office/drawing/2014/main" id="{B7161BB3-AA2F-4CCA-8389-869BCE2A7FF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77636" y="-369115"/>
            <a:ext cx="4790115" cy="431874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30147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825" y="0"/>
            <a:ext cx="8253175" cy="6431837"/>
          </a:xfrm>
          <a:prstGeom prst="rect">
            <a:avLst/>
          </a:prstGeom>
        </p:spPr>
      </p:pic>
      <p:sp>
        <p:nvSpPr>
          <p:cNvPr id="7" name="TextBox 6"/>
          <p:cNvSpPr txBox="1"/>
          <p:nvPr/>
        </p:nvSpPr>
        <p:spPr>
          <a:xfrm>
            <a:off x="9205697" y="6621236"/>
            <a:ext cx="2286000" cy="236764"/>
          </a:xfrm>
          <a:prstGeom prst="rect">
            <a:avLst/>
          </a:prstGeom>
          <a:noFill/>
        </p:spPr>
        <p:txBody>
          <a:bodyPr wrap="none" lIns="0" tIns="0" rIns="0" bIns="0" rtlCol="0">
            <a:noAutofit/>
          </a:bodyPr>
          <a:lstStyle/>
          <a:p>
            <a:r>
              <a:rPr lang="en-AU" sz="1400" dirty="0"/>
              <a:t>Wellmann &amp; Caumon 2018</a:t>
            </a:r>
          </a:p>
        </p:txBody>
      </p:sp>
      <p:sp>
        <p:nvSpPr>
          <p:cNvPr id="8" name="Rectangle 7"/>
          <p:cNvSpPr/>
          <p:nvPr/>
        </p:nvSpPr>
        <p:spPr>
          <a:xfrm>
            <a:off x="105815" y="533791"/>
            <a:ext cx="2949901" cy="1569660"/>
          </a:xfrm>
          <a:prstGeom prst="rect">
            <a:avLst/>
          </a:prstGeom>
        </p:spPr>
        <p:txBody>
          <a:bodyPr wrap="square">
            <a:spAutoFit/>
          </a:bodyPr>
          <a:lstStyle/>
          <a:p>
            <a:r>
              <a:rPr lang="en-AU" sz="3200" b="1" dirty="0">
                <a:ea typeface="+mj-ea"/>
                <a:cs typeface="+mj-cs"/>
              </a:rPr>
              <a:t>Typical Earth data used in </a:t>
            </a:r>
            <a:r>
              <a:rPr lang="en-AU" sz="3200" b="1" dirty="0" err="1">
                <a:ea typeface="+mj-ea"/>
                <a:cs typeface="+mj-cs"/>
              </a:rPr>
              <a:t>geomodeling</a:t>
            </a:r>
            <a:endParaRPr lang="en-AU" sz="3200" b="1" dirty="0">
              <a:ea typeface="+mj-ea"/>
              <a:cs typeface="+mj-cs"/>
            </a:endParaRPr>
          </a:p>
        </p:txBody>
      </p:sp>
    </p:spTree>
    <p:extLst>
      <p:ext uri="{BB962C8B-B14F-4D97-AF65-F5344CB8AC3E}">
        <p14:creationId xmlns:p14="http://schemas.microsoft.com/office/powerpoint/2010/main" val="326357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idx="4294967295"/>
          </p:nvPr>
        </p:nvSpPr>
        <p:spPr>
          <a:xfrm>
            <a:off x="0" y="12700"/>
            <a:ext cx="3908425" cy="619125"/>
          </a:xfrm>
        </p:spPr>
        <p:txBody>
          <a:bodyPr>
            <a:normAutofit fontScale="90000"/>
          </a:bodyPr>
          <a:lstStyle/>
          <a:p>
            <a:r>
              <a:rPr lang="fr-FR" sz="2800" dirty="0" err="1">
                <a:latin typeface="Arial" panose="020B0604020202020204" pitchFamily="34" charset="0"/>
                <a:cs typeface="Arial" panose="020B0604020202020204" pitchFamily="34" charset="0"/>
              </a:rPr>
              <a:t>Depth</a:t>
            </a:r>
            <a:r>
              <a:rPr lang="fr-FR" sz="2800" dirty="0">
                <a:latin typeface="Arial" panose="020B0604020202020204" pitchFamily="34" charset="0"/>
                <a:cs typeface="Arial" panose="020B0604020202020204" pitchFamily="34" charset="0"/>
              </a:rPr>
              <a:t> of </a:t>
            </a:r>
            <a:r>
              <a:rPr lang="fr-FR" sz="2800" dirty="0" err="1">
                <a:latin typeface="Arial" panose="020B0604020202020204" pitchFamily="34" charset="0"/>
                <a:cs typeface="Arial" panose="020B0604020202020204" pitchFamily="34" charset="0"/>
              </a:rPr>
              <a:t>geo</a:t>
            </a:r>
            <a:r>
              <a:rPr lang="fr-FR" sz="2800" dirty="0">
                <a:latin typeface="Arial" panose="020B0604020202020204" pitchFamily="34" charset="0"/>
                <a:cs typeface="Arial" panose="020B0604020202020204" pitchFamily="34" charset="0"/>
              </a:rPr>
              <a:t>-observation</a:t>
            </a:r>
          </a:p>
        </p:txBody>
      </p:sp>
      <p:graphicFrame>
        <p:nvGraphicFramePr>
          <p:cNvPr id="35" name="Tableau 34"/>
          <p:cNvGraphicFramePr>
            <a:graphicFrameLocks noGrp="1"/>
          </p:cNvGraphicFramePr>
          <p:nvPr>
            <p:extLst>
              <p:ext uri="{D42A27DB-BD31-4B8C-83A1-F6EECF244321}">
                <p14:modId xmlns:p14="http://schemas.microsoft.com/office/powerpoint/2010/main" val="3063669866"/>
              </p:ext>
            </p:extLst>
          </p:nvPr>
        </p:nvGraphicFramePr>
        <p:xfrm>
          <a:off x="5910732" y="0"/>
          <a:ext cx="6192689" cy="6752941"/>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512169">
                  <a:extLst>
                    <a:ext uri="{9D8B030D-6E8A-4147-A177-3AD203B41FA5}">
                      <a16:colId xmlns:a16="http://schemas.microsoft.com/office/drawing/2014/main" val="20003"/>
                    </a:ext>
                  </a:extLst>
                </a:gridCol>
              </a:tblGrid>
              <a:tr h="394326">
                <a:tc>
                  <a:txBody>
                    <a:bodyPr/>
                    <a:lstStyle/>
                    <a:p>
                      <a:r>
                        <a:rPr lang="fr-FR" sz="1400" dirty="0">
                          <a:latin typeface="Arial" pitchFamily="34" charset="0"/>
                          <a:cs typeface="Arial" pitchFamily="34" charset="0"/>
                        </a:rPr>
                        <a:t>Observation</a:t>
                      </a:r>
                    </a:p>
                  </a:txBody>
                  <a:tcPr/>
                </a:tc>
                <a:tc>
                  <a:txBody>
                    <a:bodyPr/>
                    <a:lstStyle/>
                    <a:p>
                      <a:r>
                        <a:rPr lang="fr-FR" sz="1400" dirty="0">
                          <a:latin typeface="Arial" pitchFamily="34" charset="0"/>
                          <a:cs typeface="Arial" pitchFamily="34" charset="0"/>
                        </a:rPr>
                        <a:t>Platform</a:t>
                      </a:r>
                    </a:p>
                  </a:txBody>
                  <a:tcPr/>
                </a:tc>
                <a:tc>
                  <a:txBody>
                    <a:bodyPr/>
                    <a:lstStyle/>
                    <a:p>
                      <a:r>
                        <a:rPr lang="fr-FR" sz="1400" dirty="0" err="1">
                          <a:latin typeface="Arial" pitchFamily="34" charset="0"/>
                          <a:cs typeface="Arial" pitchFamily="34" charset="0"/>
                        </a:rPr>
                        <a:t>Property</a:t>
                      </a:r>
                      <a:endParaRPr lang="fr-FR" sz="1400" dirty="0">
                        <a:latin typeface="Arial" pitchFamily="34" charset="0"/>
                        <a:cs typeface="Arial" pitchFamily="34" charset="0"/>
                      </a:endParaRPr>
                    </a:p>
                  </a:txBody>
                  <a:tcPr/>
                </a:tc>
                <a:tc>
                  <a:txBody>
                    <a:bodyPr/>
                    <a:lstStyle/>
                    <a:p>
                      <a:r>
                        <a:rPr lang="fr-FR" sz="1400" dirty="0" err="1">
                          <a:latin typeface="Arial" pitchFamily="34" charset="0"/>
                          <a:cs typeface="Arial" pitchFamily="34" charset="0"/>
                        </a:rPr>
                        <a:t>Measurement</a:t>
                      </a:r>
                      <a:endParaRPr lang="fr-FR" sz="1400" dirty="0">
                        <a:latin typeface="Arial" pitchFamily="34" charset="0"/>
                        <a:cs typeface="Arial" pitchFamily="34" charset="0"/>
                      </a:endParaRPr>
                    </a:p>
                  </a:txBody>
                  <a:tcPr/>
                </a:tc>
                <a:extLst>
                  <a:ext uri="{0D108BD9-81ED-4DB2-BD59-A6C34878D82A}">
                    <a16:rowId xmlns:a16="http://schemas.microsoft.com/office/drawing/2014/main" val="10000"/>
                  </a:ext>
                </a:extLst>
              </a:tr>
              <a:tr h="394326">
                <a:tc>
                  <a:txBody>
                    <a:bodyPr/>
                    <a:lstStyle/>
                    <a:p>
                      <a:r>
                        <a:rPr lang="fr-FR" sz="1400" dirty="0" err="1">
                          <a:solidFill>
                            <a:schemeClr val="accent5">
                              <a:lumMod val="10000"/>
                            </a:schemeClr>
                          </a:solidFill>
                          <a:latin typeface="Arial" pitchFamily="34" charset="0"/>
                          <a:cs typeface="Arial" pitchFamily="34" charset="0"/>
                        </a:rPr>
                        <a:t>Topography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Elevation</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EM Radiation</a:t>
                      </a:r>
                    </a:p>
                  </a:txBody>
                  <a:tcPr/>
                </a:tc>
                <a:extLst>
                  <a:ext uri="{0D108BD9-81ED-4DB2-BD59-A6C34878D82A}">
                    <a16:rowId xmlns:a16="http://schemas.microsoft.com/office/drawing/2014/main" val="10001"/>
                  </a:ext>
                </a:extLst>
              </a:tr>
              <a:tr h="394326">
                <a:tc>
                  <a:txBody>
                    <a:bodyPr/>
                    <a:lstStyle/>
                    <a:p>
                      <a:r>
                        <a:rPr lang="fr-FR" sz="1400" dirty="0" err="1">
                          <a:solidFill>
                            <a:schemeClr val="accent5">
                              <a:lumMod val="10000"/>
                            </a:schemeClr>
                          </a:solidFill>
                          <a:latin typeface="Arial" pitchFamily="34" charset="0"/>
                          <a:cs typeface="Arial" pitchFamily="34" charset="0"/>
                        </a:rPr>
                        <a:t>Geology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Lithology</a:t>
                      </a:r>
                      <a:r>
                        <a:rPr lang="fr-FR" sz="1400" dirty="0">
                          <a:solidFill>
                            <a:schemeClr val="accent5">
                              <a:lumMod val="10000"/>
                            </a:schemeClr>
                          </a:solidFill>
                          <a:latin typeface="Arial" pitchFamily="34" charset="0"/>
                          <a:cs typeface="Arial" pitchFamily="34" charset="0"/>
                        </a:rPr>
                        <a:t>, structure</a:t>
                      </a:r>
                    </a:p>
                  </a:txBody>
                  <a:tcPr/>
                </a:tc>
                <a:tc>
                  <a:txBody>
                    <a:bodyPr/>
                    <a:lstStyle/>
                    <a:p>
                      <a:r>
                        <a:rPr lang="fr-FR" sz="1400" dirty="0" err="1">
                          <a:solidFill>
                            <a:schemeClr val="accent5">
                              <a:lumMod val="10000"/>
                            </a:schemeClr>
                          </a:solidFill>
                          <a:latin typeface="Arial" pitchFamily="34" charset="0"/>
                          <a:cs typeface="Arial" pitchFamily="34" charset="0"/>
                        </a:rPr>
                        <a:t>Geology</a:t>
                      </a:r>
                      <a:r>
                        <a:rPr lang="fr-FR" sz="1400" dirty="0">
                          <a:solidFill>
                            <a:schemeClr val="accent5">
                              <a:lumMod val="10000"/>
                            </a:schemeClr>
                          </a:solidFill>
                          <a:latin typeface="Arial" pitchFamily="34" charset="0"/>
                          <a:cs typeface="Arial" pitchFamily="34" charset="0"/>
                        </a:rPr>
                        <a:t> 101</a:t>
                      </a:r>
                    </a:p>
                  </a:txBody>
                  <a:tcPr/>
                </a:tc>
                <a:extLst>
                  <a:ext uri="{0D108BD9-81ED-4DB2-BD59-A6C34878D82A}">
                    <a16:rowId xmlns:a16="http://schemas.microsoft.com/office/drawing/2014/main" val="10002"/>
                  </a:ext>
                </a:extLst>
              </a:tr>
              <a:tr h="972313">
                <a:tc>
                  <a:txBody>
                    <a:bodyPr/>
                    <a:lstStyle/>
                    <a:p>
                      <a:r>
                        <a:rPr lang="fr-FR" sz="1400" dirty="0">
                          <a:solidFill>
                            <a:schemeClr val="accent5">
                              <a:lumMod val="10000"/>
                            </a:schemeClr>
                          </a:solidFill>
                          <a:latin typeface="Arial" pitchFamily="34" charset="0"/>
                          <a:cs typeface="Arial" pitchFamily="34" charset="0"/>
                        </a:rPr>
                        <a:t>Spectral</a:t>
                      </a:r>
                    </a:p>
                    <a:p>
                      <a:endParaRPr lang="fr-FR" sz="1400" dirty="0">
                        <a:solidFill>
                          <a:schemeClr val="accent5">
                            <a:lumMod val="10000"/>
                          </a:schemeClr>
                        </a:solidFill>
                        <a:latin typeface="Arial" pitchFamily="34" charset="0"/>
                        <a:cs typeface="Arial" pitchFamily="34" charset="0"/>
                      </a:endParaRP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Soils</a:t>
                      </a:r>
                      <a:r>
                        <a:rPr lang="fr-FR" sz="1400" dirty="0">
                          <a:solidFill>
                            <a:schemeClr val="accent5">
                              <a:lumMod val="10000"/>
                            </a:schemeClr>
                          </a:solidFill>
                          <a:latin typeface="Arial" pitchFamily="34" charset="0"/>
                          <a:cs typeface="Arial" pitchFamily="34" charset="0"/>
                        </a:rPr>
                        <a:t>,</a:t>
                      </a:r>
                      <a:r>
                        <a:rPr lang="fr-FR" sz="1400" baseline="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Mineralogy</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vegetation</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EM Radiation</a:t>
                      </a:r>
                    </a:p>
                  </a:txBody>
                  <a:tcPr/>
                </a:tc>
                <a:extLst>
                  <a:ext uri="{0D108BD9-81ED-4DB2-BD59-A6C34878D82A}">
                    <a16:rowId xmlns:a16="http://schemas.microsoft.com/office/drawing/2014/main" val="10003"/>
                  </a:ext>
                </a:extLst>
              </a:tr>
              <a:tr h="680619">
                <a:tc>
                  <a:txBody>
                    <a:bodyPr/>
                    <a:lstStyle/>
                    <a:p>
                      <a:r>
                        <a:rPr lang="fr-FR" sz="1400" dirty="0">
                          <a:solidFill>
                            <a:schemeClr val="accent5">
                              <a:lumMod val="10000"/>
                            </a:schemeClr>
                          </a:solidFill>
                          <a:latin typeface="Arial" pitchFamily="34" charset="0"/>
                          <a:cs typeface="Arial" pitchFamily="34" charset="0"/>
                        </a:rPr>
                        <a:t>Radar</a:t>
                      </a:r>
                      <a:r>
                        <a:rPr lang="fr-FR" sz="1400" baseline="0" dirty="0">
                          <a:solidFill>
                            <a:schemeClr val="accent5">
                              <a:lumMod val="10000"/>
                            </a:schemeClr>
                          </a:solidFill>
                          <a:latin typeface="Arial" pitchFamily="34" charset="0"/>
                          <a:cs typeface="Arial" pitchFamily="34" charset="0"/>
                        </a:rPr>
                        <a:t> (SAR)</a:t>
                      </a: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Rugosity</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accent5">
                              <a:lumMod val="10000"/>
                            </a:schemeClr>
                          </a:solidFill>
                          <a:latin typeface="Arial" pitchFamily="34" charset="0"/>
                          <a:cs typeface="Arial" pitchFamily="34" charset="0"/>
                        </a:rPr>
                        <a:t>EM Radiation</a:t>
                      </a:r>
                    </a:p>
                    <a:p>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4"/>
                  </a:ext>
                </a:extLst>
              </a:tr>
              <a:tr h="680619">
                <a:tc>
                  <a:txBody>
                    <a:bodyPr/>
                    <a:lstStyle/>
                    <a:p>
                      <a:r>
                        <a:rPr lang="fr-FR" sz="1400" dirty="0" err="1">
                          <a:solidFill>
                            <a:schemeClr val="accent5">
                              <a:lumMod val="10000"/>
                            </a:schemeClr>
                          </a:solidFill>
                          <a:latin typeface="Arial" pitchFamily="34" charset="0"/>
                          <a:cs typeface="Arial" pitchFamily="34" charset="0"/>
                        </a:rPr>
                        <a:t>Radiometrics</a:t>
                      </a:r>
                      <a:endParaRPr lang="fr-FR" sz="1400" dirty="0">
                        <a:solidFill>
                          <a:schemeClr val="accent5">
                            <a:lumMod val="10000"/>
                          </a:schemeClr>
                        </a:solidFill>
                        <a:latin typeface="Arial" pitchFamily="34" charset="0"/>
                        <a:cs typeface="Arial" pitchFamily="34" charset="0"/>
                      </a:endParaRP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U,</a:t>
                      </a:r>
                      <a:r>
                        <a:rPr lang="fr-FR" sz="1400" dirty="0" err="1">
                          <a:solidFill>
                            <a:schemeClr val="accent5">
                              <a:lumMod val="10000"/>
                            </a:schemeClr>
                          </a:solidFill>
                          <a:latin typeface="Arial" pitchFamily="34" charset="0"/>
                          <a:cs typeface="Arial" pitchFamily="34" charset="0"/>
                        </a:rPr>
                        <a:t>K,Th</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accent5">
                              <a:lumMod val="10000"/>
                            </a:schemeClr>
                          </a:solidFill>
                          <a:latin typeface="Arial" pitchFamily="34" charset="0"/>
                          <a:cs typeface="Arial" pitchFamily="34" charset="0"/>
                        </a:rPr>
                        <a:t>EM Radiation</a:t>
                      </a:r>
                    </a:p>
                    <a:p>
                      <a:r>
                        <a:rPr lang="fr-FR" sz="1400" dirty="0">
                          <a:solidFill>
                            <a:schemeClr val="accent5">
                              <a:lumMod val="10000"/>
                            </a:schemeClr>
                          </a:solidFill>
                          <a:latin typeface="Arial" pitchFamily="34" charset="0"/>
                          <a:cs typeface="Arial" pitchFamily="34" charset="0"/>
                        </a:rPr>
                        <a:t>(gamma rays)</a:t>
                      </a:r>
                    </a:p>
                  </a:txBody>
                  <a:tcPr/>
                </a:tc>
                <a:extLst>
                  <a:ext uri="{0D108BD9-81ED-4DB2-BD59-A6C34878D82A}">
                    <a16:rowId xmlns:a16="http://schemas.microsoft.com/office/drawing/2014/main" val="10005"/>
                  </a:ext>
                </a:extLst>
              </a:tr>
              <a:tr h="394326">
                <a:tc>
                  <a:txBody>
                    <a:bodyPr/>
                    <a:lstStyle/>
                    <a:p>
                      <a:r>
                        <a:rPr lang="fr-FR" sz="1400" dirty="0">
                          <a:solidFill>
                            <a:schemeClr val="accent5">
                              <a:lumMod val="10000"/>
                            </a:schemeClr>
                          </a:solidFill>
                          <a:latin typeface="Arial" pitchFamily="34" charset="0"/>
                          <a:cs typeface="Arial" pitchFamily="34" charset="0"/>
                        </a:rPr>
                        <a:t>Radar (GPR)</a:t>
                      </a: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Electrical</a:t>
                      </a:r>
                      <a:r>
                        <a:rPr lang="fr-FR" sz="1400" baseline="0" dirty="0">
                          <a:solidFill>
                            <a:schemeClr val="accent5">
                              <a:lumMod val="10000"/>
                            </a:schemeClr>
                          </a:solidFill>
                          <a:latin typeface="Arial" pitchFamily="34" charset="0"/>
                          <a:cs typeface="Arial" pitchFamily="34" charset="0"/>
                        </a:rPr>
                        <a:t> </a:t>
                      </a:r>
                      <a:r>
                        <a:rPr lang="fr-FR" sz="1400" baseline="0" dirty="0" err="1">
                          <a:solidFill>
                            <a:schemeClr val="accent5">
                              <a:lumMod val="10000"/>
                            </a:schemeClr>
                          </a:solidFill>
                          <a:latin typeface="Arial" pitchFamily="34" charset="0"/>
                          <a:cs typeface="Arial" pitchFamily="34" charset="0"/>
                        </a:rPr>
                        <a:t>Properties</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accent5">
                              <a:lumMod val="10000"/>
                            </a:schemeClr>
                          </a:solidFill>
                          <a:latin typeface="Arial" pitchFamily="34" charset="0"/>
                          <a:cs typeface="Arial" pitchFamily="34" charset="0"/>
                        </a:rPr>
                        <a:t>EM Radiation</a:t>
                      </a:r>
                    </a:p>
                    <a:p>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6"/>
                  </a:ext>
                </a:extLst>
              </a:tr>
              <a:tr h="680619">
                <a:tc>
                  <a:txBody>
                    <a:bodyPr/>
                    <a:lstStyle/>
                    <a:p>
                      <a:r>
                        <a:rPr lang="fr-FR" sz="1400" dirty="0" err="1">
                          <a:solidFill>
                            <a:schemeClr val="accent5">
                              <a:lumMod val="10000"/>
                            </a:schemeClr>
                          </a:solidFill>
                          <a:latin typeface="Arial" pitchFamily="34" charset="0"/>
                          <a:cs typeface="Arial" pitchFamily="34" charset="0"/>
                        </a:rPr>
                        <a:t>Electromagnetics</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Conductivity</a:t>
                      </a:r>
                      <a:r>
                        <a:rPr lang="fr-FR" sz="1400" dirty="0">
                          <a:solidFill>
                            <a:schemeClr val="accent5">
                              <a:lumMod val="10000"/>
                            </a:schemeClr>
                          </a:solidFill>
                          <a:latin typeface="Arial" pitchFamily="34" charset="0"/>
                          <a:cs typeface="Arial" pitchFamily="34" charset="0"/>
                        </a:rPr>
                        <a:t>,</a:t>
                      </a:r>
                      <a:r>
                        <a:rPr lang="fr-FR" sz="1400" baseline="0" dirty="0">
                          <a:solidFill>
                            <a:schemeClr val="accent5">
                              <a:lumMod val="10000"/>
                            </a:schemeClr>
                          </a:solidFill>
                          <a:latin typeface="Arial" pitchFamily="34" charset="0"/>
                          <a:cs typeface="Arial" pitchFamily="34" charset="0"/>
                        </a:rPr>
                        <a:t> Capacitance</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Electrical</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magnetic</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fields</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7"/>
                  </a:ext>
                </a:extLst>
              </a:tr>
              <a:tr h="534073">
                <a:tc>
                  <a:txBody>
                    <a:bodyPr/>
                    <a:lstStyle/>
                    <a:p>
                      <a:r>
                        <a:rPr lang="fr-FR" sz="1400" dirty="0">
                          <a:solidFill>
                            <a:schemeClr val="accent5">
                              <a:lumMod val="10000"/>
                            </a:schemeClr>
                          </a:solidFill>
                          <a:latin typeface="Arial" pitchFamily="34" charset="0"/>
                          <a:cs typeface="Arial" pitchFamily="34" charset="0"/>
                        </a:rPr>
                        <a:t>Magnetics</a:t>
                      </a: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Susceptibility</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Remanence</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Magnetic</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field</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8"/>
                  </a:ext>
                </a:extLst>
              </a:tr>
              <a:tr h="394326">
                <a:tc>
                  <a:txBody>
                    <a:bodyPr/>
                    <a:lstStyle/>
                    <a:p>
                      <a:r>
                        <a:rPr lang="fr-FR" sz="1400" dirty="0" err="1">
                          <a:solidFill>
                            <a:schemeClr val="accent5">
                              <a:lumMod val="10000"/>
                            </a:schemeClr>
                          </a:solidFill>
                          <a:latin typeface="Arial" pitchFamily="34" charset="0"/>
                          <a:cs typeface="Arial" pitchFamily="34" charset="0"/>
                        </a:rPr>
                        <a:t>Magnetotellurics</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Impedance</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err="1">
                          <a:solidFill>
                            <a:schemeClr val="accent5">
                              <a:lumMod val="10000"/>
                            </a:schemeClr>
                          </a:solidFill>
                          <a:latin typeface="Arial" pitchFamily="34" charset="0"/>
                          <a:cs typeface="Arial" pitchFamily="34" charset="0"/>
                        </a:rPr>
                        <a:t>Electrical</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magnetic</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fields</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9"/>
                  </a:ext>
                </a:extLst>
              </a:tr>
              <a:tr h="467240">
                <a:tc>
                  <a:txBody>
                    <a:bodyPr/>
                    <a:lstStyle/>
                    <a:p>
                      <a:r>
                        <a:rPr lang="fr-FR" sz="1400" dirty="0" err="1">
                          <a:solidFill>
                            <a:schemeClr val="accent5">
                              <a:lumMod val="10000"/>
                            </a:schemeClr>
                          </a:solidFill>
                          <a:latin typeface="Arial" pitchFamily="34" charset="0"/>
                          <a:cs typeface="Arial" pitchFamily="34" charset="0"/>
                        </a:rPr>
                        <a:t>Seismology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Elasticity</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Vibration</a:t>
                      </a:r>
                    </a:p>
                  </a:txBody>
                  <a:tcPr/>
                </a:tc>
                <a:extLst>
                  <a:ext uri="{0D108BD9-81ED-4DB2-BD59-A6C34878D82A}">
                    <a16:rowId xmlns:a16="http://schemas.microsoft.com/office/drawing/2014/main" val="10010"/>
                  </a:ext>
                </a:extLst>
              </a:tr>
              <a:tr h="394326">
                <a:tc>
                  <a:txBody>
                    <a:bodyPr/>
                    <a:lstStyle/>
                    <a:p>
                      <a:r>
                        <a:rPr lang="fr-FR" sz="1400" dirty="0" err="1">
                          <a:solidFill>
                            <a:schemeClr val="accent5">
                              <a:lumMod val="10000"/>
                            </a:schemeClr>
                          </a:solidFill>
                          <a:latin typeface="Arial" pitchFamily="34" charset="0"/>
                          <a:cs typeface="Arial" pitchFamily="34" charset="0"/>
                        </a:rPr>
                        <a:t>Gravity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Density</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Gravity</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11"/>
                  </a:ext>
                </a:extLst>
              </a:tr>
            </a:tbl>
          </a:graphicData>
        </a:graphic>
      </p:graphicFrame>
      <p:grpSp>
        <p:nvGrpSpPr>
          <p:cNvPr id="2" name="Groupe 86"/>
          <p:cNvGrpSpPr/>
          <p:nvPr/>
        </p:nvGrpSpPr>
        <p:grpSpPr>
          <a:xfrm>
            <a:off x="7566916" y="458000"/>
            <a:ext cx="1429767" cy="306703"/>
            <a:chOff x="5220072" y="548680"/>
            <a:chExt cx="1429767" cy="306703"/>
          </a:xfrm>
        </p:grpSpPr>
        <p:pic>
          <p:nvPicPr>
            <p:cNvPr id="82"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85"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86"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3" name="Groupe 87"/>
          <p:cNvGrpSpPr/>
          <p:nvPr/>
        </p:nvGrpSpPr>
        <p:grpSpPr>
          <a:xfrm>
            <a:off x="7566915" y="962056"/>
            <a:ext cx="656186" cy="306703"/>
            <a:chOff x="5220072" y="548680"/>
            <a:chExt cx="656186" cy="306703"/>
          </a:xfrm>
        </p:grpSpPr>
        <p:pic>
          <p:nvPicPr>
            <p:cNvPr id="9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9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4" name="Groupe 92"/>
          <p:cNvGrpSpPr/>
          <p:nvPr/>
        </p:nvGrpSpPr>
        <p:grpSpPr>
          <a:xfrm>
            <a:off x="7566916" y="1610128"/>
            <a:ext cx="1429767" cy="306703"/>
            <a:chOff x="5220072" y="548680"/>
            <a:chExt cx="1429767" cy="306703"/>
          </a:xfrm>
        </p:grpSpPr>
        <p:pic>
          <p:nvPicPr>
            <p:cNvPr id="94"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9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9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9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5" name="Groupe 97"/>
          <p:cNvGrpSpPr/>
          <p:nvPr/>
        </p:nvGrpSpPr>
        <p:grpSpPr>
          <a:xfrm>
            <a:off x="7566916" y="2420886"/>
            <a:ext cx="1429767" cy="298630"/>
            <a:chOff x="5220072" y="556753"/>
            <a:chExt cx="1429767" cy="298630"/>
          </a:xfrm>
        </p:grpSpPr>
        <p:pic>
          <p:nvPicPr>
            <p:cNvPr id="99"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0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0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6" name="Groupe 102"/>
          <p:cNvGrpSpPr/>
          <p:nvPr/>
        </p:nvGrpSpPr>
        <p:grpSpPr>
          <a:xfrm>
            <a:off x="7566916" y="3122296"/>
            <a:ext cx="1052173" cy="306703"/>
            <a:chOff x="5220072" y="548680"/>
            <a:chExt cx="1052173" cy="306703"/>
          </a:xfrm>
        </p:grpSpPr>
        <p:pic>
          <p:nvPicPr>
            <p:cNvPr id="10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0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0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7" name="Groupe 107"/>
          <p:cNvGrpSpPr/>
          <p:nvPr/>
        </p:nvGrpSpPr>
        <p:grpSpPr>
          <a:xfrm>
            <a:off x="7566915" y="3770368"/>
            <a:ext cx="656186" cy="306703"/>
            <a:chOff x="5220072" y="548680"/>
            <a:chExt cx="656186" cy="306703"/>
          </a:xfrm>
        </p:grpSpPr>
        <p:pic>
          <p:nvPicPr>
            <p:cNvPr id="11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1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8" name="Groupe 112"/>
          <p:cNvGrpSpPr/>
          <p:nvPr/>
        </p:nvGrpSpPr>
        <p:grpSpPr>
          <a:xfrm>
            <a:off x="7566916" y="4346432"/>
            <a:ext cx="1052173" cy="306703"/>
            <a:chOff x="5220072" y="548680"/>
            <a:chExt cx="1052173" cy="306703"/>
          </a:xfrm>
        </p:grpSpPr>
        <p:pic>
          <p:nvPicPr>
            <p:cNvPr id="11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1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1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9" name="Groupe 117"/>
          <p:cNvGrpSpPr/>
          <p:nvPr/>
        </p:nvGrpSpPr>
        <p:grpSpPr>
          <a:xfrm>
            <a:off x="7566916" y="4994504"/>
            <a:ext cx="1429767" cy="306703"/>
            <a:chOff x="5220072" y="548680"/>
            <a:chExt cx="1429767" cy="306703"/>
          </a:xfrm>
        </p:grpSpPr>
        <p:pic>
          <p:nvPicPr>
            <p:cNvPr id="119"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2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2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2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pic>
        <p:nvPicPr>
          <p:cNvPr id="12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882893" y="5498560"/>
            <a:ext cx="340208" cy="306703"/>
          </a:xfrm>
          <a:prstGeom prst="rect">
            <a:avLst/>
          </a:prstGeom>
          <a:noFill/>
          <a:ln w="9525">
            <a:noFill/>
            <a:miter lim="800000"/>
            <a:headEnd/>
            <a:tailEnd/>
          </a:ln>
        </p:spPr>
      </p:pic>
      <p:grpSp>
        <p:nvGrpSpPr>
          <p:cNvPr id="11" name="Groupe 127"/>
          <p:cNvGrpSpPr/>
          <p:nvPr/>
        </p:nvGrpSpPr>
        <p:grpSpPr>
          <a:xfrm>
            <a:off x="7566915" y="5930608"/>
            <a:ext cx="656186" cy="306703"/>
            <a:chOff x="5220072" y="548680"/>
            <a:chExt cx="656186" cy="306703"/>
          </a:xfrm>
        </p:grpSpPr>
        <p:pic>
          <p:nvPicPr>
            <p:cNvPr id="13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3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12" name="Groupe 132"/>
          <p:cNvGrpSpPr/>
          <p:nvPr/>
        </p:nvGrpSpPr>
        <p:grpSpPr>
          <a:xfrm>
            <a:off x="7566916" y="6381327"/>
            <a:ext cx="1429767" cy="306703"/>
            <a:chOff x="5220072" y="548680"/>
            <a:chExt cx="1429767" cy="306703"/>
          </a:xfrm>
        </p:grpSpPr>
        <p:pic>
          <p:nvPicPr>
            <p:cNvPr id="134"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3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3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3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13" name="Groupe 147"/>
          <p:cNvGrpSpPr/>
          <p:nvPr/>
        </p:nvGrpSpPr>
        <p:grpSpPr>
          <a:xfrm>
            <a:off x="2883429" y="4257945"/>
            <a:ext cx="1440160" cy="1506944"/>
            <a:chOff x="179512" y="4730368"/>
            <a:chExt cx="1440160" cy="1506944"/>
          </a:xfrm>
        </p:grpSpPr>
        <p:sp>
          <p:nvSpPr>
            <p:cNvPr id="139" name="Rectangle 138"/>
            <p:cNvSpPr/>
            <p:nvPr/>
          </p:nvSpPr>
          <p:spPr>
            <a:xfrm>
              <a:off x="611560" y="5445224"/>
              <a:ext cx="731465" cy="257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itchFamily="34" charset="0"/>
                <a:cs typeface="Arial" pitchFamily="34" charset="0"/>
              </a:endParaRPr>
            </a:p>
          </p:txBody>
        </p:sp>
        <p:sp>
          <p:nvSpPr>
            <p:cNvPr id="140" name="Rectangle 139"/>
            <p:cNvSpPr/>
            <p:nvPr/>
          </p:nvSpPr>
          <p:spPr>
            <a:xfrm>
              <a:off x="179512" y="4797152"/>
              <a:ext cx="1440160" cy="1440160"/>
            </a:xfrm>
            <a:prstGeom prst="rect">
              <a:avLst/>
            </a:prstGeom>
            <a:solidFill>
              <a:schemeClr val="bg1"/>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itchFamily="34" charset="0"/>
                <a:cs typeface="Arial" pitchFamily="34" charset="0"/>
              </a:endParaRPr>
            </a:p>
          </p:txBody>
        </p:sp>
        <p:sp>
          <p:nvSpPr>
            <p:cNvPr id="141" name="Rectangle 140"/>
            <p:cNvSpPr/>
            <p:nvPr/>
          </p:nvSpPr>
          <p:spPr>
            <a:xfrm>
              <a:off x="683568" y="5877272"/>
              <a:ext cx="731465" cy="257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itchFamily="34" charset="0"/>
                <a:cs typeface="Arial" pitchFamily="34" charset="0"/>
              </a:endParaRPr>
            </a:p>
          </p:txBody>
        </p:sp>
        <p:pic>
          <p:nvPicPr>
            <p:cNvPr id="142" name="Picture 4"/>
            <p:cNvPicPr>
              <a:picLocks noChangeAspect="1" noChangeArrowheads="1"/>
            </p:cNvPicPr>
            <p:nvPr/>
          </p:nvPicPr>
          <p:blipFill>
            <a:blip r:embed="rId3" cstate="print"/>
            <a:srcRect/>
            <a:stretch>
              <a:fillRect/>
            </a:stretch>
          </p:blipFill>
          <p:spPr bwMode="auto">
            <a:xfrm>
              <a:off x="276148" y="4869160"/>
              <a:ext cx="277639" cy="288032"/>
            </a:xfrm>
            <a:prstGeom prst="rect">
              <a:avLst/>
            </a:prstGeom>
            <a:noFill/>
            <a:ln w="9525">
              <a:noFill/>
              <a:miter lim="800000"/>
              <a:headEnd/>
              <a:tailEnd/>
            </a:ln>
          </p:spPr>
        </p:pic>
        <p:pic>
          <p:nvPicPr>
            <p:cNvPr id="143" name="Picture 5"/>
            <p:cNvPicPr>
              <a:picLocks noChangeAspect="1" noChangeArrowheads="1"/>
            </p:cNvPicPr>
            <p:nvPr/>
          </p:nvPicPr>
          <p:blipFill>
            <a:blip r:embed="rId7" cstate="print"/>
            <a:srcRect/>
            <a:stretch>
              <a:fillRect/>
            </a:stretch>
          </p:blipFill>
          <p:spPr bwMode="auto">
            <a:xfrm>
              <a:off x="251520" y="5157192"/>
              <a:ext cx="326894" cy="326894"/>
            </a:xfrm>
            <a:prstGeom prst="rect">
              <a:avLst/>
            </a:prstGeom>
            <a:noFill/>
            <a:ln w="9525">
              <a:noFill/>
              <a:miter lim="800000"/>
              <a:headEnd/>
              <a:tailEnd/>
            </a:ln>
          </p:spPr>
        </p:pic>
        <p:pic>
          <p:nvPicPr>
            <p:cNvPr id="145" name="Picture 8"/>
            <p:cNvPicPr>
              <a:picLocks noChangeAspect="1" noChangeArrowheads="1"/>
            </p:cNvPicPr>
            <p:nvPr/>
          </p:nvPicPr>
          <p:blipFill>
            <a:blip r:embed="rId5" cstate="print"/>
            <a:srcRect/>
            <a:stretch>
              <a:fillRect/>
            </a:stretch>
          </p:blipFill>
          <p:spPr bwMode="auto">
            <a:xfrm>
              <a:off x="270951" y="5517232"/>
              <a:ext cx="288032" cy="259665"/>
            </a:xfrm>
            <a:prstGeom prst="rect">
              <a:avLst/>
            </a:prstGeom>
            <a:noFill/>
            <a:ln w="9525">
              <a:noFill/>
              <a:miter lim="800000"/>
              <a:headEnd/>
              <a:tailEnd/>
            </a:ln>
          </p:spPr>
        </p:pic>
        <p:pic>
          <p:nvPicPr>
            <p:cNvPr id="146" name="Picture 4"/>
            <p:cNvPicPr>
              <a:picLocks noChangeAspect="1" noChangeArrowheads="1"/>
            </p:cNvPicPr>
            <p:nvPr/>
          </p:nvPicPr>
          <p:blipFill>
            <a:blip r:embed="rId6" cstate="print"/>
            <a:srcRect t="18900"/>
            <a:stretch>
              <a:fillRect/>
            </a:stretch>
          </p:blipFill>
          <p:spPr bwMode="auto">
            <a:xfrm>
              <a:off x="306955" y="5877272"/>
              <a:ext cx="216024" cy="298630"/>
            </a:xfrm>
            <a:prstGeom prst="roundRect">
              <a:avLst>
                <a:gd name="adj" fmla="val 16667"/>
              </a:avLst>
            </a:prstGeom>
            <a:ln>
              <a:noFill/>
            </a:ln>
            <a:effectLst/>
          </p:spPr>
        </p:pic>
        <p:sp>
          <p:nvSpPr>
            <p:cNvPr id="147" name="ZoneTexte 146"/>
            <p:cNvSpPr txBox="1"/>
            <p:nvPr/>
          </p:nvSpPr>
          <p:spPr>
            <a:xfrm>
              <a:off x="611560" y="4730368"/>
              <a:ext cx="1008112" cy="1477328"/>
            </a:xfrm>
            <a:prstGeom prst="rect">
              <a:avLst/>
            </a:prstGeom>
            <a:noFill/>
          </p:spPr>
          <p:txBody>
            <a:bodyPr wrap="square" rtlCol="0">
              <a:spAutoFit/>
            </a:bodyPr>
            <a:lstStyle/>
            <a:p>
              <a:pPr>
                <a:lnSpc>
                  <a:spcPct val="150000"/>
                </a:lnSpc>
              </a:pPr>
              <a:r>
                <a:rPr lang="fr-FR" sz="1500" dirty="0">
                  <a:latin typeface="Arial" pitchFamily="34" charset="0"/>
                  <a:cs typeface="Arial" pitchFamily="34" charset="0"/>
                </a:rPr>
                <a:t>Satellite</a:t>
              </a:r>
            </a:p>
            <a:p>
              <a:pPr>
                <a:lnSpc>
                  <a:spcPct val="150000"/>
                </a:lnSpc>
              </a:pPr>
              <a:r>
                <a:rPr lang="fr-FR" sz="1500" dirty="0" err="1">
                  <a:latin typeface="Arial" pitchFamily="34" charset="0"/>
                  <a:cs typeface="Arial" pitchFamily="34" charset="0"/>
                </a:rPr>
                <a:t>Airborne</a:t>
              </a:r>
              <a:endParaRPr lang="fr-FR" sz="1500" dirty="0">
                <a:latin typeface="Arial" pitchFamily="34" charset="0"/>
                <a:cs typeface="Arial" pitchFamily="34" charset="0"/>
              </a:endParaRPr>
            </a:p>
            <a:p>
              <a:pPr>
                <a:lnSpc>
                  <a:spcPct val="150000"/>
                </a:lnSpc>
              </a:pPr>
              <a:r>
                <a:rPr lang="fr-FR" sz="1500" dirty="0" err="1">
                  <a:latin typeface="Arial" pitchFamily="34" charset="0"/>
                  <a:cs typeface="Arial" pitchFamily="34" charset="0"/>
                </a:rPr>
                <a:t>Ground</a:t>
              </a:r>
              <a:endParaRPr lang="fr-FR" sz="1500" dirty="0">
                <a:latin typeface="Arial" pitchFamily="34" charset="0"/>
                <a:cs typeface="Arial" pitchFamily="34" charset="0"/>
              </a:endParaRPr>
            </a:p>
            <a:p>
              <a:pPr>
                <a:lnSpc>
                  <a:spcPct val="150000"/>
                </a:lnSpc>
              </a:pPr>
              <a:r>
                <a:rPr lang="fr-FR" sz="1500" dirty="0" err="1">
                  <a:latin typeface="Arial" pitchFamily="34" charset="0"/>
                  <a:cs typeface="Arial" pitchFamily="34" charset="0"/>
                </a:rPr>
                <a:t>Borehole</a:t>
              </a:r>
              <a:endParaRPr lang="fr-FR" sz="1500" dirty="0">
                <a:latin typeface="Arial" pitchFamily="34" charset="0"/>
                <a:cs typeface="Arial" pitchFamily="34" charset="0"/>
              </a:endParaRPr>
            </a:p>
          </p:txBody>
        </p:sp>
      </p:grpSp>
      <p:sp>
        <p:nvSpPr>
          <p:cNvPr id="149" name="ZoneTexte 148"/>
          <p:cNvSpPr txBox="1"/>
          <p:nvPr/>
        </p:nvSpPr>
        <p:spPr>
          <a:xfrm rot="20732427">
            <a:off x="2691683" y="3035422"/>
            <a:ext cx="1584176" cy="923330"/>
          </a:xfrm>
          <a:prstGeom prst="rect">
            <a:avLst/>
          </a:prstGeom>
          <a:noFill/>
        </p:spPr>
        <p:txBody>
          <a:bodyPr wrap="square" rtlCol="0">
            <a:spAutoFit/>
          </a:bodyPr>
          <a:lstStyle/>
          <a:p>
            <a:pPr algn="ctr"/>
            <a:r>
              <a:rPr lang="fr-FR" sz="1800" i="1" dirty="0">
                <a:latin typeface="Arial" pitchFamily="34" charset="0"/>
                <a:cs typeface="Arial" pitchFamily="34" charset="0"/>
              </a:rPr>
              <a:t>Max </a:t>
            </a:r>
            <a:r>
              <a:rPr lang="fr-FR" sz="1800" i="1" dirty="0" err="1">
                <a:latin typeface="Arial" pitchFamily="34" charset="0"/>
                <a:cs typeface="Arial" pitchFamily="34" charset="0"/>
              </a:rPr>
              <a:t>Depth</a:t>
            </a:r>
            <a:r>
              <a:rPr lang="fr-FR" sz="1800" i="1" dirty="0">
                <a:latin typeface="Arial" pitchFamily="34" charset="0"/>
                <a:cs typeface="Arial" pitchFamily="34" charset="0"/>
              </a:rPr>
              <a:t> of </a:t>
            </a:r>
          </a:p>
          <a:p>
            <a:pPr algn="ctr"/>
            <a:r>
              <a:rPr lang="fr-FR" sz="1800" i="1" dirty="0">
                <a:latin typeface="Arial" pitchFamily="34" charset="0"/>
                <a:cs typeface="Arial" pitchFamily="34" charset="0"/>
              </a:rPr>
              <a:t>Observation </a:t>
            </a:r>
          </a:p>
          <a:p>
            <a:pPr algn="ctr"/>
            <a:r>
              <a:rPr lang="fr-FR" sz="1800" i="1" dirty="0">
                <a:latin typeface="Arial" pitchFamily="34" charset="0"/>
                <a:cs typeface="Arial" pitchFamily="34" charset="0"/>
              </a:rPr>
              <a:t>log(m)</a:t>
            </a:r>
          </a:p>
        </p:txBody>
      </p:sp>
      <p:grpSp>
        <p:nvGrpSpPr>
          <p:cNvPr id="14" name="Groupe 150"/>
          <p:cNvGrpSpPr/>
          <p:nvPr/>
        </p:nvGrpSpPr>
        <p:grpSpPr>
          <a:xfrm>
            <a:off x="-742056" y="58147"/>
            <a:ext cx="12934056" cy="13259766"/>
            <a:chOff x="-3776206" y="-472"/>
            <a:chExt cx="12934056" cy="13259766"/>
          </a:xfrm>
        </p:grpSpPr>
        <p:grpSp>
          <p:nvGrpSpPr>
            <p:cNvPr id="15" name="Groupe 29"/>
            <p:cNvGrpSpPr/>
            <p:nvPr/>
          </p:nvGrpSpPr>
          <p:grpSpPr>
            <a:xfrm rot="21180000">
              <a:off x="-3776206" y="279072"/>
              <a:ext cx="12934056" cy="12980222"/>
              <a:chOff x="-4501008" y="-46166"/>
              <a:chExt cx="12934056" cy="12980222"/>
            </a:xfrm>
          </p:grpSpPr>
          <p:grpSp>
            <p:nvGrpSpPr>
              <p:cNvPr id="16" name="Groupe 22"/>
              <p:cNvGrpSpPr/>
              <p:nvPr/>
            </p:nvGrpSpPr>
            <p:grpSpPr>
              <a:xfrm>
                <a:off x="-4501008" y="0"/>
                <a:ext cx="12934056" cy="12934056"/>
                <a:chOff x="-5077072" y="0"/>
                <a:chExt cx="12934056" cy="12934056"/>
              </a:xfrm>
            </p:grpSpPr>
            <p:sp>
              <p:nvSpPr>
                <p:cNvPr id="10" name="Secteurs 9"/>
                <p:cNvSpPr/>
                <p:nvPr/>
              </p:nvSpPr>
              <p:spPr>
                <a:xfrm>
                  <a:off x="-5077072" y="0"/>
                  <a:ext cx="12934056" cy="12934056"/>
                </a:xfrm>
                <a:prstGeom prst="pie">
                  <a:avLst>
                    <a:gd name="adj1" fmla="val 15796860"/>
                    <a:gd name="adj2" fmla="val 16575123"/>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17" name="Secteurs 16"/>
                <p:cNvSpPr>
                  <a:spLocks noChangeAspect="1"/>
                </p:cNvSpPr>
                <p:nvPr/>
              </p:nvSpPr>
              <p:spPr>
                <a:xfrm>
                  <a:off x="-3977677" y="974654"/>
                  <a:ext cx="10735266" cy="10735266"/>
                </a:xfrm>
                <a:prstGeom prst="pie">
                  <a:avLst>
                    <a:gd name="adj1" fmla="val 15796860"/>
                    <a:gd name="adj2" fmla="val 1657512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18" name="Secteurs 17"/>
                <p:cNvSpPr>
                  <a:spLocks noChangeAspect="1"/>
                </p:cNvSpPr>
                <p:nvPr/>
              </p:nvSpPr>
              <p:spPr>
                <a:xfrm>
                  <a:off x="-2813612" y="2078648"/>
                  <a:ext cx="8407136" cy="8407136"/>
                </a:xfrm>
                <a:prstGeom prst="pie">
                  <a:avLst>
                    <a:gd name="adj1" fmla="val 15796860"/>
                    <a:gd name="adj2" fmla="val 1657512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19" name="Secteurs 18"/>
                <p:cNvSpPr>
                  <a:spLocks noChangeAspect="1"/>
                </p:cNvSpPr>
                <p:nvPr/>
              </p:nvSpPr>
              <p:spPr>
                <a:xfrm>
                  <a:off x="-1714217" y="3125309"/>
                  <a:ext cx="6208347" cy="6208347"/>
                </a:xfrm>
                <a:prstGeom prst="pie">
                  <a:avLst>
                    <a:gd name="adj1" fmla="val 15796860"/>
                    <a:gd name="adj2" fmla="val 1657512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20" name="Secteurs 19"/>
                <p:cNvSpPr>
                  <a:spLocks noChangeAspect="1"/>
                </p:cNvSpPr>
                <p:nvPr/>
              </p:nvSpPr>
              <p:spPr>
                <a:xfrm>
                  <a:off x="-550152" y="4301311"/>
                  <a:ext cx="3880217" cy="3880217"/>
                </a:xfrm>
                <a:prstGeom prst="pie">
                  <a:avLst>
                    <a:gd name="adj1" fmla="val 15796860"/>
                    <a:gd name="adj2" fmla="val 1657512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21" name="Secteurs 20"/>
                <p:cNvSpPr>
                  <a:spLocks noChangeAspect="1"/>
                </p:cNvSpPr>
                <p:nvPr/>
              </p:nvSpPr>
              <p:spPr>
                <a:xfrm>
                  <a:off x="549243" y="5419981"/>
                  <a:ext cx="1681427" cy="1681427"/>
                </a:xfrm>
                <a:prstGeom prst="pie">
                  <a:avLst>
                    <a:gd name="adj1" fmla="val 15796860"/>
                    <a:gd name="adj2" fmla="val 165751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grpSp>
          <p:sp>
            <p:nvSpPr>
              <p:cNvPr id="24" name="ZoneTexte 23"/>
              <p:cNvSpPr txBox="1"/>
              <p:nvPr/>
            </p:nvSpPr>
            <p:spPr>
              <a:xfrm>
                <a:off x="456196" y="-46166"/>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-9</a:t>
                </a:r>
              </a:p>
            </p:txBody>
          </p:sp>
          <p:sp>
            <p:nvSpPr>
              <p:cNvPr id="25" name="ZoneTexte 24"/>
              <p:cNvSpPr txBox="1"/>
              <p:nvPr/>
            </p:nvSpPr>
            <p:spPr>
              <a:xfrm>
                <a:off x="632536" y="1014075"/>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-6</a:t>
                </a:r>
              </a:p>
            </p:txBody>
          </p:sp>
          <p:sp>
            <p:nvSpPr>
              <p:cNvPr id="26" name="ZoneTexte 25"/>
              <p:cNvSpPr txBox="1"/>
              <p:nvPr/>
            </p:nvSpPr>
            <p:spPr>
              <a:xfrm>
                <a:off x="776553" y="2086690"/>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-3</a:t>
                </a:r>
              </a:p>
            </p:txBody>
          </p:sp>
          <p:sp>
            <p:nvSpPr>
              <p:cNvPr id="27" name="ZoneTexte 26"/>
              <p:cNvSpPr txBox="1"/>
              <p:nvPr/>
            </p:nvSpPr>
            <p:spPr>
              <a:xfrm>
                <a:off x="920568" y="3134560"/>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-0</a:t>
                </a:r>
              </a:p>
            </p:txBody>
          </p:sp>
          <p:sp>
            <p:nvSpPr>
              <p:cNvPr id="28" name="ZoneTexte 27"/>
              <p:cNvSpPr txBox="1"/>
              <p:nvPr/>
            </p:nvSpPr>
            <p:spPr>
              <a:xfrm>
                <a:off x="1023709" y="4194801"/>
                <a:ext cx="761747"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+3</a:t>
                </a:r>
              </a:p>
            </p:txBody>
          </p:sp>
          <p:sp>
            <p:nvSpPr>
              <p:cNvPr id="29" name="ZoneTexte 28"/>
              <p:cNvSpPr txBox="1"/>
              <p:nvPr/>
            </p:nvSpPr>
            <p:spPr>
              <a:xfrm>
                <a:off x="1093848" y="5255043"/>
                <a:ext cx="761747"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+6</a:t>
                </a:r>
              </a:p>
            </p:txBody>
          </p:sp>
        </p:grpSp>
        <p:pic>
          <p:nvPicPr>
            <p:cNvPr id="150" name="Picture 4" descr="sturdy tree"/>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rot="20563532">
              <a:off x="845658" y="-472"/>
              <a:ext cx="604384" cy="504056"/>
            </a:xfrm>
            <a:prstGeom prst="rect">
              <a:avLst/>
            </a:prstGeom>
            <a:noFill/>
          </p:spPr>
        </p:pic>
      </p:grpSp>
    </p:spTree>
    <p:extLst>
      <p:ext uri="{BB962C8B-B14F-4D97-AF65-F5344CB8AC3E}">
        <p14:creationId xmlns:p14="http://schemas.microsoft.com/office/powerpoint/2010/main" val="218431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B5F429-4BDA-415D-B13B-F7AC1127E193}"/>
              </a:ext>
            </a:extLst>
          </p:cNvPr>
          <p:cNvSpPr txBox="1"/>
          <p:nvPr/>
        </p:nvSpPr>
        <p:spPr>
          <a:xfrm>
            <a:off x="7552640" y="4520846"/>
            <a:ext cx="4639360" cy="2185598"/>
          </a:xfrm>
          <a:prstGeom prst="rect">
            <a:avLst/>
          </a:prstGeom>
          <a:noFill/>
        </p:spPr>
        <p:txBody>
          <a:bodyPr wrap="square" rtlCol="0">
            <a:spAutoFit/>
          </a:bodyPr>
          <a:lstStyle/>
          <a:p>
            <a:r>
              <a:rPr lang="en-AU" sz="2400" b="1" dirty="0"/>
              <a:t>Challenges:</a:t>
            </a:r>
          </a:p>
          <a:p>
            <a:pPr marL="380990" indent="-380990">
              <a:buFont typeface="Arial" panose="020B0604020202020204" pitchFamily="34" charset="0"/>
              <a:buChar char="•"/>
            </a:pPr>
            <a:r>
              <a:rPr lang="en-AU" sz="1867" dirty="0"/>
              <a:t>Need Stratigraphy for 3D modelling</a:t>
            </a:r>
          </a:p>
          <a:p>
            <a:pPr marL="380990" indent="-380990">
              <a:buFont typeface="Arial" panose="020B0604020202020204" pitchFamily="34" charset="0"/>
              <a:buChar char="•"/>
            </a:pPr>
            <a:r>
              <a:rPr lang="en-AU" sz="1867" dirty="0"/>
              <a:t>Parallel efforts to harmonise geochemical information</a:t>
            </a:r>
          </a:p>
          <a:p>
            <a:pPr marL="990575" lvl="1" indent="-380990">
              <a:buFont typeface="Arial" panose="020B0604020202020204" pitchFamily="34" charset="0"/>
              <a:buChar char="•"/>
            </a:pPr>
            <a:r>
              <a:rPr lang="en-AU" sz="1867" dirty="0"/>
              <a:t>Need lithology for interpretation </a:t>
            </a:r>
          </a:p>
          <a:p>
            <a:pPr marL="990575" lvl="1" indent="-380990">
              <a:buFont typeface="Arial" panose="020B0604020202020204" pitchFamily="34" charset="0"/>
              <a:buChar char="•"/>
            </a:pPr>
            <a:r>
              <a:rPr lang="en-AU" sz="1867" dirty="0"/>
              <a:t>ML needs lithology for labelling</a:t>
            </a:r>
          </a:p>
          <a:p>
            <a:pPr marL="990575" lvl="1" indent="-380990">
              <a:buFont typeface="Arial" panose="020B0604020202020204" pitchFamily="34" charset="0"/>
              <a:buChar char="•"/>
            </a:pPr>
            <a:endParaRPr lang="en-AU" sz="1867" dirty="0"/>
          </a:p>
        </p:txBody>
      </p:sp>
      <p:grpSp>
        <p:nvGrpSpPr>
          <p:cNvPr id="14" name="Group 13">
            <a:extLst>
              <a:ext uri="{FF2B5EF4-FFF2-40B4-BE49-F238E27FC236}">
                <a16:creationId xmlns:a16="http://schemas.microsoft.com/office/drawing/2014/main" id="{FAC9115C-9B50-47BB-94DA-030107935C8E}"/>
              </a:ext>
            </a:extLst>
          </p:cNvPr>
          <p:cNvGrpSpPr/>
          <p:nvPr/>
        </p:nvGrpSpPr>
        <p:grpSpPr>
          <a:xfrm>
            <a:off x="-566192" y="449802"/>
            <a:ext cx="8772891" cy="6270248"/>
            <a:chOff x="-303155" y="337351"/>
            <a:chExt cx="6579668" cy="4702686"/>
          </a:xfrm>
        </p:grpSpPr>
        <p:grpSp>
          <p:nvGrpSpPr>
            <p:cNvPr id="4" name="Group 3">
              <a:extLst>
                <a:ext uri="{FF2B5EF4-FFF2-40B4-BE49-F238E27FC236}">
                  <a16:creationId xmlns:a16="http://schemas.microsoft.com/office/drawing/2014/main" id="{3C168FEB-DD0C-41B1-B6D9-E94867567CB1}"/>
                </a:ext>
              </a:extLst>
            </p:cNvPr>
            <p:cNvGrpSpPr/>
            <p:nvPr/>
          </p:nvGrpSpPr>
          <p:grpSpPr>
            <a:xfrm>
              <a:off x="-303155" y="337351"/>
              <a:ext cx="6579668" cy="4702686"/>
              <a:chOff x="-303155" y="337351"/>
              <a:chExt cx="6579668" cy="4702686"/>
            </a:xfrm>
          </p:grpSpPr>
          <p:grpSp>
            <p:nvGrpSpPr>
              <p:cNvPr id="18" name="Group 17">
                <a:extLst>
                  <a:ext uri="{FF2B5EF4-FFF2-40B4-BE49-F238E27FC236}">
                    <a16:creationId xmlns:a16="http://schemas.microsoft.com/office/drawing/2014/main" id="{195988A8-882C-4E04-9BA0-CFA4A58B8EA8}"/>
                  </a:ext>
                </a:extLst>
              </p:cNvPr>
              <p:cNvGrpSpPr/>
              <p:nvPr/>
            </p:nvGrpSpPr>
            <p:grpSpPr>
              <a:xfrm>
                <a:off x="-303155" y="640297"/>
                <a:ext cx="5986178" cy="4399740"/>
                <a:chOff x="1578911" y="210584"/>
                <a:chExt cx="5986178" cy="4399740"/>
              </a:xfrm>
            </p:grpSpPr>
            <p:pic>
              <p:nvPicPr>
                <p:cNvPr id="3" name="Picture 2" descr="Map&#10;&#10;Description automatically generated">
                  <a:extLst>
                    <a:ext uri="{FF2B5EF4-FFF2-40B4-BE49-F238E27FC236}">
                      <a16:creationId xmlns:a16="http://schemas.microsoft.com/office/drawing/2014/main" id="{D1F41B3B-085A-4E78-8DFB-9B9B43EDEEC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78911" y="210584"/>
                  <a:ext cx="5986178" cy="4394447"/>
                </a:xfrm>
                <a:prstGeom prst="rect">
                  <a:avLst/>
                </a:prstGeom>
              </p:spPr>
            </p:pic>
            <p:sp>
              <p:nvSpPr>
                <p:cNvPr id="7" name="TextBox 6">
                  <a:extLst>
                    <a:ext uri="{FF2B5EF4-FFF2-40B4-BE49-F238E27FC236}">
                      <a16:creationId xmlns:a16="http://schemas.microsoft.com/office/drawing/2014/main" id="{A7E382C2-E433-4EEE-ADC7-B58010C2F9C6}"/>
                    </a:ext>
                  </a:extLst>
                </p:cNvPr>
                <p:cNvSpPr txBox="1"/>
                <p:nvPr/>
              </p:nvSpPr>
              <p:spPr>
                <a:xfrm>
                  <a:off x="2745329" y="2333582"/>
                  <a:ext cx="770097" cy="408623"/>
                </a:xfrm>
                <a:prstGeom prst="roundRect">
                  <a:avLst/>
                </a:prstGeom>
                <a:solidFill>
                  <a:schemeClr val="bg1"/>
                </a:solidFill>
              </p:spPr>
              <p:txBody>
                <a:bodyPr wrap="none" lIns="0" tIns="0" rIns="0" bIns="0" rtlCol="0">
                  <a:spAutoFit/>
                </a:bodyPr>
                <a:lstStyle/>
                <a:p>
                  <a:pPr algn="ctr"/>
                  <a:r>
                    <a:rPr lang="en-AU" sz="1600" dirty="0">
                      <a:solidFill>
                        <a:srgbClr val="FF0000"/>
                      </a:solidFill>
                    </a:rPr>
                    <a:t>2,500 K</a:t>
                  </a:r>
                </a:p>
                <a:p>
                  <a:pPr algn="ctr"/>
                  <a:r>
                    <a:rPr lang="en-AU" sz="1600" dirty="0">
                      <a:solidFill>
                        <a:srgbClr val="FF0000"/>
                      </a:solidFill>
                    </a:rPr>
                    <a:t>112,500 km</a:t>
                  </a:r>
                </a:p>
              </p:txBody>
            </p:sp>
            <p:sp>
              <p:nvSpPr>
                <p:cNvPr id="8" name="TextBox 7">
                  <a:extLst>
                    <a:ext uri="{FF2B5EF4-FFF2-40B4-BE49-F238E27FC236}">
                      <a16:creationId xmlns:a16="http://schemas.microsoft.com/office/drawing/2014/main" id="{0FB1DC77-36B2-48C9-8D5C-F68035C69616}"/>
                    </a:ext>
                  </a:extLst>
                </p:cNvPr>
                <p:cNvSpPr txBox="1"/>
                <p:nvPr/>
              </p:nvSpPr>
              <p:spPr>
                <a:xfrm>
                  <a:off x="4353951" y="1317620"/>
                  <a:ext cx="617432" cy="408623"/>
                </a:xfrm>
                <a:prstGeom prst="roundRect">
                  <a:avLst/>
                </a:prstGeom>
                <a:solidFill>
                  <a:schemeClr val="bg1"/>
                </a:solidFill>
              </p:spPr>
              <p:txBody>
                <a:bodyPr wrap="none" lIns="0" tIns="0" rIns="0" bIns="0" rtlCol="0">
                  <a:spAutoFit/>
                </a:bodyPr>
                <a:lstStyle/>
                <a:p>
                  <a:pPr algn="ctr"/>
                  <a:r>
                    <a:rPr lang="en-AU" sz="1600" dirty="0">
                      <a:solidFill>
                        <a:srgbClr val="37C6AD"/>
                      </a:solidFill>
                    </a:rPr>
                    <a:t>240K</a:t>
                  </a:r>
                </a:p>
                <a:p>
                  <a:pPr algn="ctr"/>
                  <a:r>
                    <a:rPr lang="en-AU" sz="1600" dirty="0">
                      <a:solidFill>
                        <a:srgbClr val="37C6AD"/>
                      </a:solidFill>
                    </a:rPr>
                    <a:t>7,000 km</a:t>
                  </a:r>
                </a:p>
              </p:txBody>
            </p:sp>
            <p:sp>
              <p:nvSpPr>
                <p:cNvPr id="9" name="TextBox 8">
                  <a:extLst>
                    <a:ext uri="{FF2B5EF4-FFF2-40B4-BE49-F238E27FC236}">
                      <a16:creationId xmlns:a16="http://schemas.microsoft.com/office/drawing/2014/main" id="{F464A123-D5D0-417C-B78B-4D9C0917128B}"/>
                    </a:ext>
                  </a:extLst>
                </p:cNvPr>
                <p:cNvSpPr txBox="1"/>
                <p:nvPr/>
              </p:nvSpPr>
              <p:spPr>
                <a:xfrm>
                  <a:off x="4754526" y="2674465"/>
                  <a:ext cx="694520" cy="408623"/>
                </a:xfrm>
                <a:prstGeom prst="roundRect">
                  <a:avLst/>
                </a:prstGeom>
                <a:solidFill>
                  <a:schemeClr val="bg1"/>
                </a:solidFill>
              </p:spPr>
              <p:txBody>
                <a:bodyPr wrap="none" lIns="0" tIns="0" rIns="0" bIns="0" rtlCol="0">
                  <a:spAutoFit/>
                </a:bodyPr>
                <a:lstStyle/>
                <a:p>
                  <a:pPr algn="ctr"/>
                  <a:r>
                    <a:rPr lang="en-AU" sz="1600" dirty="0">
                      <a:solidFill>
                        <a:srgbClr val="555555"/>
                      </a:solidFill>
                    </a:rPr>
                    <a:t>180K</a:t>
                  </a:r>
                </a:p>
                <a:p>
                  <a:pPr algn="ctr"/>
                  <a:r>
                    <a:rPr lang="en-AU" sz="1600" dirty="0">
                      <a:solidFill>
                        <a:srgbClr val="555555"/>
                      </a:solidFill>
                    </a:rPr>
                    <a:t>11,500 km</a:t>
                  </a:r>
                </a:p>
              </p:txBody>
            </p:sp>
            <p:sp>
              <p:nvSpPr>
                <p:cNvPr id="10" name="TextBox 9">
                  <a:extLst>
                    <a:ext uri="{FF2B5EF4-FFF2-40B4-BE49-F238E27FC236}">
                      <a16:creationId xmlns:a16="http://schemas.microsoft.com/office/drawing/2014/main" id="{24352308-1F07-44CA-A3DC-FF8914A12882}"/>
                    </a:ext>
                  </a:extLst>
                </p:cNvPr>
                <p:cNvSpPr txBox="1"/>
                <p:nvPr/>
              </p:nvSpPr>
              <p:spPr>
                <a:xfrm>
                  <a:off x="5820282" y="1866401"/>
                  <a:ext cx="497383" cy="408623"/>
                </a:xfrm>
                <a:prstGeom prst="roundRect">
                  <a:avLst/>
                </a:prstGeom>
                <a:solidFill>
                  <a:schemeClr val="bg1"/>
                </a:solidFill>
              </p:spPr>
              <p:txBody>
                <a:bodyPr wrap="none" lIns="0" tIns="0" rIns="0" bIns="0" rtlCol="0">
                  <a:spAutoFit/>
                </a:bodyPr>
                <a:lstStyle/>
                <a:p>
                  <a:pPr algn="ctr"/>
                  <a:r>
                    <a:rPr lang="en-AU" sz="1600" dirty="0">
                      <a:solidFill>
                        <a:srgbClr val="1C5716"/>
                      </a:solidFill>
                    </a:rPr>
                    <a:t>150 K</a:t>
                  </a:r>
                </a:p>
                <a:p>
                  <a:pPr algn="ctr"/>
                  <a:r>
                    <a:rPr lang="en-AU" sz="1600" dirty="0">
                      <a:solidFill>
                        <a:srgbClr val="1C5716"/>
                      </a:solidFill>
                    </a:rPr>
                    <a:t>750 km</a:t>
                  </a:r>
                </a:p>
              </p:txBody>
            </p:sp>
            <p:sp>
              <p:nvSpPr>
                <p:cNvPr id="11" name="TextBox 10">
                  <a:extLst>
                    <a:ext uri="{FF2B5EF4-FFF2-40B4-BE49-F238E27FC236}">
                      <a16:creationId xmlns:a16="http://schemas.microsoft.com/office/drawing/2014/main" id="{2CBF577B-B087-4A49-BCA5-69A122EB6AED}"/>
                    </a:ext>
                  </a:extLst>
                </p:cNvPr>
                <p:cNvSpPr txBox="1"/>
                <p:nvPr/>
              </p:nvSpPr>
              <p:spPr>
                <a:xfrm>
                  <a:off x="5772196" y="2756610"/>
                  <a:ext cx="617432" cy="408623"/>
                </a:xfrm>
                <a:prstGeom prst="roundRect">
                  <a:avLst/>
                </a:prstGeom>
                <a:solidFill>
                  <a:schemeClr val="bg1"/>
                </a:solidFill>
              </p:spPr>
              <p:txBody>
                <a:bodyPr wrap="none" lIns="0" tIns="0" rIns="0" bIns="0" rtlCol="0">
                  <a:spAutoFit/>
                </a:bodyPr>
                <a:lstStyle/>
                <a:p>
                  <a:pPr algn="ctr"/>
                  <a:r>
                    <a:rPr lang="en-AU" sz="1600" dirty="0">
                      <a:solidFill>
                        <a:srgbClr val="FF7E00"/>
                      </a:solidFill>
                    </a:rPr>
                    <a:t>940K</a:t>
                  </a:r>
                </a:p>
                <a:p>
                  <a:pPr algn="ctr"/>
                  <a:r>
                    <a:rPr lang="en-AU" sz="1600" dirty="0">
                      <a:solidFill>
                        <a:srgbClr val="FF7E00"/>
                      </a:solidFill>
                    </a:rPr>
                    <a:t>5,800 km</a:t>
                  </a:r>
                </a:p>
              </p:txBody>
            </p:sp>
            <p:sp>
              <p:nvSpPr>
                <p:cNvPr id="12" name="TextBox 11">
                  <a:extLst>
                    <a:ext uri="{FF2B5EF4-FFF2-40B4-BE49-F238E27FC236}">
                      <a16:creationId xmlns:a16="http://schemas.microsoft.com/office/drawing/2014/main" id="{BEB1CFE1-B93A-467C-8524-E85A129411AB}"/>
                    </a:ext>
                  </a:extLst>
                </p:cNvPr>
                <p:cNvSpPr txBox="1"/>
                <p:nvPr/>
              </p:nvSpPr>
              <p:spPr>
                <a:xfrm>
                  <a:off x="5791431" y="3448142"/>
                  <a:ext cx="617432" cy="408623"/>
                </a:xfrm>
                <a:prstGeom prst="roundRect">
                  <a:avLst/>
                </a:prstGeom>
                <a:solidFill>
                  <a:schemeClr val="bg1"/>
                </a:solidFill>
              </p:spPr>
              <p:txBody>
                <a:bodyPr wrap="none" lIns="0" tIns="0" rIns="0" bIns="0" rtlCol="0">
                  <a:spAutoFit/>
                </a:bodyPr>
                <a:lstStyle/>
                <a:p>
                  <a:pPr algn="ctr"/>
                  <a:r>
                    <a:rPr lang="en-AU" sz="1600" dirty="0">
                      <a:solidFill>
                        <a:srgbClr val="ED85B8"/>
                      </a:solidFill>
                    </a:rPr>
                    <a:t>170K</a:t>
                  </a:r>
                </a:p>
                <a:p>
                  <a:pPr algn="ctr"/>
                  <a:r>
                    <a:rPr lang="en-AU" sz="1600" dirty="0">
                      <a:solidFill>
                        <a:srgbClr val="ED85B8"/>
                      </a:solidFill>
                    </a:rPr>
                    <a:t>9,500 km</a:t>
                  </a:r>
                </a:p>
              </p:txBody>
            </p:sp>
            <p:sp>
              <p:nvSpPr>
                <p:cNvPr id="13" name="TextBox 12">
                  <a:extLst>
                    <a:ext uri="{FF2B5EF4-FFF2-40B4-BE49-F238E27FC236}">
                      <a16:creationId xmlns:a16="http://schemas.microsoft.com/office/drawing/2014/main" id="{D0BC1F10-5827-46B0-A14F-89EE9A444ED1}"/>
                    </a:ext>
                  </a:extLst>
                </p:cNvPr>
                <p:cNvSpPr txBox="1"/>
                <p:nvPr/>
              </p:nvSpPr>
              <p:spPr>
                <a:xfrm>
                  <a:off x="6664161" y="4201701"/>
                  <a:ext cx="617432" cy="408623"/>
                </a:xfrm>
                <a:prstGeom prst="roundRect">
                  <a:avLst/>
                </a:prstGeom>
                <a:noFill/>
              </p:spPr>
              <p:txBody>
                <a:bodyPr wrap="none" lIns="0" tIns="0" rIns="0" bIns="0" rtlCol="0">
                  <a:spAutoFit/>
                </a:bodyPr>
                <a:lstStyle/>
                <a:p>
                  <a:pPr algn="ctr"/>
                  <a:r>
                    <a:rPr lang="en-AU" sz="1600" dirty="0">
                      <a:solidFill>
                        <a:srgbClr val="0013FF"/>
                      </a:solidFill>
                    </a:rPr>
                    <a:t>240K</a:t>
                  </a:r>
                </a:p>
                <a:p>
                  <a:pPr algn="ctr"/>
                  <a:r>
                    <a:rPr lang="en-AU" sz="1600" dirty="0">
                      <a:solidFill>
                        <a:srgbClr val="0013FF"/>
                      </a:solidFill>
                    </a:rPr>
                    <a:t>2,200 km</a:t>
                  </a:r>
                </a:p>
              </p:txBody>
            </p:sp>
          </p:grpSp>
          <p:sp>
            <p:nvSpPr>
              <p:cNvPr id="2" name="Rectangle 1">
                <a:extLst>
                  <a:ext uri="{FF2B5EF4-FFF2-40B4-BE49-F238E27FC236}">
                    <a16:creationId xmlns:a16="http://schemas.microsoft.com/office/drawing/2014/main" id="{507795FF-5FB5-4ED9-BB6F-A415B509B76B}"/>
                  </a:ext>
                </a:extLst>
              </p:cNvPr>
              <p:cNvSpPr/>
              <p:nvPr/>
            </p:nvSpPr>
            <p:spPr>
              <a:xfrm>
                <a:off x="4488949" y="337351"/>
                <a:ext cx="1787564" cy="6480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2400"/>
              </a:p>
            </p:txBody>
          </p:sp>
        </p:grpSp>
        <p:sp>
          <p:nvSpPr>
            <p:cNvPr id="15" name="Rectangle 14">
              <a:extLst>
                <a:ext uri="{FF2B5EF4-FFF2-40B4-BE49-F238E27FC236}">
                  <a16:creationId xmlns:a16="http://schemas.microsoft.com/office/drawing/2014/main" id="{B63AEE33-5017-4124-8456-E63100670DDA}"/>
                </a:ext>
              </a:extLst>
            </p:cNvPr>
            <p:cNvSpPr/>
            <p:nvPr/>
          </p:nvSpPr>
          <p:spPr>
            <a:xfrm>
              <a:off x="539769" y="576434"/>
              <a:ext cx="1365778" cy="2491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2400"/>
            </a:p>
          </p:txBody>
        </p:sp>
      </p:grpSp>
      <p:sp>
        <p:nvSpPr>
          <p:cNvPr id="5" name="TextBox 4">
            <a:extLst>
              <a:ext uri="{FF2B5EF4-FFF2-40B4-BE49-F238E27FC236}">
                <a16:creationId xmlns:a16="http://schemas.microsoft.com/office/drawing/2014/main" id="{9BA835F6-F7E7-49EF-9364-80156C1166CE}"/>
              </a:ext>
            </a:extLst>
          </p:cNvPr>
          <p:cNvSpPr txBox="1"/>
          <p:nvPr/>
        </p:nvSpPr>
        <p:spPr>
          <a:xfrm>
            <a:off x="6953475" y="233258"/>
            <a:ext cx="5062733" cy="1938992"/>
          </a:xfrm>
          <a:prstGeom prst="rect">
            <a:avLst/>
          </a:prstGeom>
          <a:noFill/>
        </p:spPr>
        <p:txBody>
          <a:bodyPr wrap="none" rtlCol="0">
            <a:spAutoFit/>
          </a:bodyPr>
          <a:lstStyle/>
          <a:p>
            <a:r>
              <a:rPr lang="en-AU" sz="2400" b="1" dirty="0"/>
              <a:t>Australia’s Legacy Drillhole Data</a:t>
            </a:r>
          </a:p>
          <a:p>
            <a:pPr marL="380990" indent="-380990">
              <a:buFont typeface="Arial" panose="020B0604020202020204" pitchFamily="34" charset="0"/>
              <a:buChar char="•"/>
            </a:pPr>
            <a:r>
              <a:rPr lang="en-AU" sz="2400" dirty="0"/>
              <a:t>4.3M collars in geosurvey databases</a:t>
            </a:r>
          </a:p>
          <a:p>
            <a:pPr marL="380990" indent="-380990">
              <a:buFont typeface="Arial" panose="020B0604020202020204" pitchFamily="34" charset="0"/>
              <a:buChar char="•"/>
            </a:pPr>
            <a:r>
              <a:rPr lang="en-AU" sz="2400" dirty="0"/>
              <a:t>1.5M metres of logging information</a:t>
            </a:r>
          </a:p>
          <a:p>
            <a:pPr marL="380990" indent="-380990">
              <a:buFont typeface="Arial" panose="020B0604020202020204" pitchFamily="34" charset="0"/>
              <a:buChar char="•"/>
            </a:pPr>
            <a:r>
              <a:rPr lang="en-AU" sz="2400" dirty="0"/>
              <a:t>&gt;1 drillhole every 2 km</a:t>
            </a:r>
            <a:r>
              <a:rPr lang="en-AU" sz="2400" baseline="30000" dirty="0"/>
              <a:t>2</a:t>
            </a:r>
          </a:p>
          <a:p>
            <a:pPr marL="380990" indent="-380990">
              <a:buFont typeface="Arial" panose="020B0604020202020204" pitchFamily="34" charset="0"/>
              <a:buChar char="•"/>
            </a:pPr>
            <a:r>
              <a:rPr lang="en-AU" sz="2400" dirty="0"/>
              <a:t>2% &gt; 200m</a:t>
            </a:r>
          </a:p>
        </p:txBody>
      </p:sp>
    </p:spTree>
    <p:extLst>
      <p:ext uri="{BB962C8B-B14F-4D97-AF65-F5344CB8AC3E}">
        <p14:creationId xmlns:p14="http://schemas.microsoft.com/office/powerpoint/2010/main" val="127316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2">
            <a:extLst>
              <a:ext uri="{FF2B5EF4-FFF2-40B4-BE49-F238E27FC236}">
                <a16:creationId xmlns:a16="http://schemas.microsoft.com/office/drawing/2014/main" id="{39C0B723-648E-4255-B0C5-D6A5AF9BF57B}"/>
              </a:ext>
            </a:extLst>
          </p:cNvPr>
          <p:cNvSpPr/>
          <p:nvPr/>
        </p:nvSpPr>
        <p:spPr>
          <a:xfrm>
            <a:off x="184160" y="3649190"/>
            <a:ext cx="1500554" cy="961292"/>
          </a:xfrm>
          <a:prstGeom prst="round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Choice of data and features</a:t>
            </a:r>
          </a:p>
        </p:txBody>
      </p:sp>
      <p:sp>
        <p:nvSpPr>
          <p:cNvPr id="9" name="Rounded Rectangle 3">
            <a:extLst>
              <a:ext uri="{FF2B5EF4-FFF2-40B4-BE49-F238E27FC236}">
                <a16:creationId xmlns:a16="http://schemas.microsoft.com/office/drawing/2014/main" id="{50A142C3-53BD-4E0D-84D2-F18136720D15}"/>
              </a:ext>
            </a:extLst>
          </p:cNvPr>
          <p:cNvSpPr/>
          <p:nvPr/>
        </p:nvSpPr>
        <p:spPr>
          <a:xfrm>
            <a:off x="2851160" y="3649190"/>
            <a:ext cx="1500554" cy="96129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Feature values</a:t>
            </a:r>
          </a:p>
        </p:txBody>
      </p:sp>
      <p:sp>
        <p:nvSpPr>
          <p:cNvPr id="10" name="Rounded Rectangle 4">
            <a:extLst>
              <a:ext uri="{FF2B5EF4-FFF2-40B4-BE49-F238E27FC236}">
                <a16:creationId xmlns:a16="http://schemas.microsoft.com/office/drawing/2014/main" id="{BECA933F-17EE-4E69-8A55-EF824F855320}"/>
              </a:ext>
            </a:extLst>
          </p:cNvPr>
          <p:cNvSpPr/>
          <p:nvPr/>
        </p:nvSpPr>
        <p:spPr>
          <a:xfrm>
            <a:off x="5494714" y="3649190"/>
            <a:ext cx="1500554" cy="9612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Modelling parameters</a:t>
            </a:r>
          </a:p>
        </p:txBody>
      </p:sp>
      <p:sp>
        <p:nvSpPr>
          <p:cNvPr id="11" name="Right Arrow 5">
            <a:extLst>
              <a:ext uri="{FF2B5EF4-FFF2-40B4-BE49-F238E27FC236}">
                <a16:creationId xmlns:a16="http://schemas.microsoft.com/office/drawing/2014/main" id="{B486CD3A-A156-4026-B0D1-5C49AEF7192B}"/>
              </a:ext>
            </a:extLst>
          </p:cNvPr>
          <p:cNvSpPr/>
          <p:nvPr/>
        </p:nvSpPr>
        <p:spPr>
          <a:xfrm>
            <a:off x="4627207" y="3977436"/>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ight Arrow 6">
            <a:extLst>
              <a:ext uri="{FF2B5EF4-FFF2-40B4-BE49-F238E27FC236}">
                <a16:creationId xmlns:a16="http://schemas.microsoft.com/office/drawing/2014/main" id="{8FBB9596-116F-4645-9FF7-65FEB7B08B99}"/>
              </a:ext>
            </a:extLst>
          </p:cNvPr>
          <p:cNvSpPr/>
          <p:nvPr/>
        </p:nvSpPr>
        <p:spPr>
          <a:xfrm>
            <a:off x="1927968" y="4047775"/>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ounded Rectangle 7">
            <a:extLst>
              <a:ext uri="{FF2B5EF4-FFF2-40B4-BE49-F238E27FC236}">
                <a16:creationId xmlns:a16="http://schemas.microsoft.com/office/drawing/2014/main" id="{82120357-33FD-4341-8BDF-5F6D7A7888F4}"/>
              </a:ext>
            </a:extLst>
          </p:cNvPr>
          <p:cNvSpPr/>
          <p:nvPr/>
        </p:nvSpPr>
        <p:spPr>
          <a:xfrm>
            <a:off x="7851052" y="3649190"/>
            <a:ext cx="1500554" cy="96129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3D Geological Models</a:t>
            </a:r>
          </a:p>
        </p:txBody>
      </p:sp>
      <p:sp>
        <p:nvSpPr>
          <p:cNvPr id="14" name="Right Arrow 8">
            <a:extLst>
              <a:ext uri="{FF2B5EF4-FFF2-40B4-BE49-F238E27FC236}">
                <a16:creationId xmlns:a16="http://schemas.microsoft.com/office/drawing/2014/main" id="{27CD76F6-BDF2-44BF-8325-186DA663062A}"/>
              </a:ext>
            </a:extLst>
          </p:cNvPr>
          <p:cNvSpPr/>
          <p:nvPr/>
        </p:nvSpPr>
        <p:spPr>
          <a:xfrm>
            <a:off x="7094914" y="3959852"/>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U-Turn Arrow 9">
            <a:extLst>
              <a:ext uri="{FF2B5EF4-FFF2-40B4-BE49-F238E27FC236}">
                <a16:creationId xmlns:a16="http://schemas.microsoft.com/office/drawing/2014/main" id="{F8187C4B-4475-463B-805E-E27A2B88BE20}"/>
              </a:ext>
            </a:extLst>
          </p:cNvPr>
          <p:cNvSpPr/>
          <p:nvPr/>
        </p:nvSpPr>
        <p:spPr>
          <a:xfrm flipH="1" flipV="1">
            <a:off x="770314" y="4823204"/>
            <a:ext cx="8012723" cy="1043354"/>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6" name="7-Point Star 1">
            <a:extLst>
              <a:ext uri="{FF2B5EF4-FFF2-40B4-BE49-F238E27FC236}">
                <a16:creationId xmlns:a16="http://schemas.microsoft.com/office/drawing/2014/main" id="{28F15EA6-46BA-4761-8301-878A3FCB24A7}"/>
              </a:ext>
            </a:extLst>
          </p:cNvPr>
          <p:cNvSpPr/>
          <p:nvPr/>
        </p:nvSpPr>
        <p:spPr>
          <a:xfrm>
            <a:off x="1684714" y="3454507"/>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17" name="7-Point Star 10">
            <a:extLst>
              <a:ext uri="{FF2B5EF4-FFF2-40B4-BE49-F238E27FC236}">
                <a16:creationId xmlns:a16="http://schemas.microsoft.com/office/drawing/2014/main" id="{0B71A814-B3BD-4F2B-B66C-17E1A24CA92F}"/>
              </a:ext>
            </a:extLst>
          </p:cNvPr>
          <p:cNvSpPr/>
          <p:nvPr/>
        </p:nvSpPr>
        <p:spPr>
          <a:xfrm>
            <a:off x="4439867" y="3454507"/>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18" name="7-Point Star 11">
            <a:extLst>
              <a:ext uri="{FF2B5EF4-FFF2-40B4-BE49-F238E27FC236}">
                <a16:creationId xmlns:a16="http://schemas.microsoft.com/office/drawing/2014/main" id="{5542544B-E889-4B0E-82AB-EF29D57B0ECB}"/>
              </a:ext>
            </a:extLst>
          </p:cNvPr>
          <p:cNvSpPr/>
          <p:nvPr/>
        </p:nvSpPr>
        <p:spPr>
          <a:xfrm>
            <a:off x="7037879" y="3433433"/>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19" name="7-Point Star 12">
            <a:extLst>
              <a:ext uri="{FF2B5EF4-FFF2-40B4-BE49-F238E27FC236}">
                <a16:creationId xmlns:a16="http://schemas.microsoft.com/office/drawing/2014/main" id="{F1E466B3-94C8-492B-8462-39D4FCEA3AA5}"/>
              </a:ext>
            </a:extLst>
          </p:cNvPr>
          <p:cNvSpPr/>
          <p:nvPr/>
        </p:nvSpPr>
        <p:spPr>
          <a:xfrm>
            <a:off x="9467487" y="3480786"/>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20" name="TextBox 19">
            <a:extLst>
              <a:ext uri="{FF2B5EF4-FFF2-40B4-BE49-F238E27FC236}">
                <a16:creationId xmlns:a16="http://schemas.microsoft.com/office/drawing/2014/main" id="{09424F71-678C-4A3F-81BE-34D120CCC9DA}"/>
              </a:ext>
            </a:extLst>
          </p:cNvPr>
          <p:cNvSpPr txBox="1"/>
          <p:nvPr/>
        </p:nvSpPr>
        <p:spPr>
          <a:xfrm>
            <a:off x="1183832" y="5526101"/>
            <a:ext cx="6667220" cy="369332"/>
          </a:xfrm>
          <a:prstGeom prst="rect">
            <a:avLst/>
          </a:prstGeom>
          <a:noFill/>
        </p:spPr>
        <p:txBody>
          <a:bodyPr wrap="square" rtlCol="0">
            <a:spAutoFit/>
          </a:bodyPr>
          <a:lstStyle/>
          <a:p>
            <a:pPr algn="ctr"/>
            <a:r>
              <a:rPr lang="en-AU" dirty="0">
                <a:solidFill>
                  <a:schemeClr val="bg1"/>
                </a:solidFill>
              </a:rPr>
              <a:t>Topology filters (e.g. faults that allow percolation in 3D)</a:t>
            </a:r>
          </a:p>
        </p:txBody>
      </p:sp>
      <p:sp>
        <p:nvSpPr>
          <p:cNvPr id="21" name="TextBox 20">
            <a:extLst>
              <a:ext uri="{FF2B5EF4-FFF2-40B4-BE49-F238E27FC236}">
                <a16:creationId xmlns:a16="http://schemas.microsoft.com/office/drawing/2014/main" id="{38FF8756-57F2-4CAD-BC57-A4B295077283}"/>
              </a:ext>
            </a:extLst>
          </p:cNvPr>
          <p:cNvSpPr txBox="1"/>
          <p:nvPr/>
        </p:nvSpPr>
        <p:spPr>
          <a:xfrm>
            <a:off x="5375053" y="5969694"/>
            <a:ext cx="4925003" cy="769441"/>
          </a:xfrm>
          <a:prstGeom prst="rect">
            <a:avLst/>
          </a:prstGeom>
          <a:noFill/>
        </p:spPr>
        <p:txBody>
          <a:bodyPr wrap="none" rtlCol="0">
            <a:spAutoFit/>
          </a:bodyPr>
          <a:lstStyle/>
          <a:p>
            <a:r>
              <a:rPr lang="en-AU" sz="4400" dirty="0">
                <a:solidFill>
                  <a:srgbClr val="E48312"/>
                </a:solidFill>
              </a:rPr>
              <a:t>Uncertainty analysis</a:t>
            </a:r>
          </a:p>
        </p:txBody>
      </p:sp>
      <p:sp>
        <p:nvSpPr>
          <p:cNvPr id="22" name="7-Point Star 16">
            <a:extLst>
              <a:ext uri="{FF2B5EF4-FFF2-40B4-BE49-F238E27FC236}">
                <a16:creationId xmlns:a16="http://schemas.microsoft.com/office/drawing/2014/main" id="{B3B018EA-AA99-4EB6-BA8E-9B59A0073346}"/>
              </a:ext>
            </a:extLst>
          </p:cNvPr>
          <p:cNvSpPr/>
          <p:nvPr/>
        </p:nvSpPr>
        <p:spPr>
          <a:xfrm>
            <a:off x="10194777" y="6186010"/>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23" name="Rounded Rectangle 17">
            <a:extLst>
              <a:ext uri="{FF2B5EF4-FFF2-40B4-BE49-F238E27FC236}">
                <a16:creationId xmlns:a16="http://schemas.microsoft.com/office/drawing/2014/main" id="{3044FA98-8083-40A2-A761-75105FD4A6CA}"/>
              </a:ext>
            </a:extLst>
          </p:cNvPr>
          <p:cNvSpPr/>
          <p:nvPr/>
        </p:nvSpPr>
        <p:spPr>
          <a:xfrm>
            <a:off x="10300056" y="3673605"/>
            <a:ext cx="1500554" cy="96129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Geophysical Inversions</a:t>
            </a:r>
          </a:p>
        </p:txBody>
      </p:sp>
      <p:sp>
        <p:nvSpPr>
          <p:cNvPr id="24" name="Right Arrow 18">
            <a:extLst>
              <a:ext uri="{FF2B5EF4-FFF2-40B4-BE49-F238E27FC236}">
                <a16:creationId xmlns:a16="http://schemas.microsoft.com/office/drawing/2014/main" id="{97C11BBE-AE68-4A3F-BED7-C72AC9582D64}"/>
              </a:ext>
            </a:extLst>
          </p:cNvPr>
          <p:cNvSpPr/>
          <p:nvPr/>
        </p:nvSpPr>
        <p:spPr>
          <a:xfrm>
            <a:off x="9543918" y="3984267"/>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08D76B48-6069-4916-A2FE-4C39273DAE31}"/>
              </a:ext>
            </a:extLst>
          </p:cNvPr>
          <p:cNvSpPr txBox="1"/>
          <p:nvPr/>
        </p:nvSpPr>
        <p:spPr>
          <a:xfrm>
            <a:off x="176301" y="2938119"/>
            <a:ext cx="1310493" cy="584775"/>
          </a:xfrm>
          <a:prstGeom prst="rect">
            <a:avLst/>
          </a:prstGeom>
          <a:noFill/>
        </p:spPr>
        <p:txBody>
          <a:bodyPr wrap="square" rtlCol="0">
            <a:spAutoFit/>
          </a:bodyPr>
          <a:lstStyle/>
          <a:p>
            <a:pPr algn="ctr"/>
            <a:r>
              <a:rPr lang="en-AU" sz="1600" dirty="0"/>
              <a:t>Which faults to model?</a:t>
            </a:r>
          </a:p>
        </p:txBody>
      </p:sp>
      <p:sp>
        <p:nvSpPr>
          <p:cNvPr id="26" name="TextBox 25">
            <a:extLst>
              <a:ext uri="{FF2B5EF4-FFF2-40B4-BE49-F238E27FC236}">
                <a16:creationId xmlns:a16="http://schemas.microsoft.com/office/drawing/2014/main" id="{50497265-CAEB-43A1-BB70-F5FAE5C0B38E}"/>
              </a:ext>
            </a:extLst>
          </p:cNvPr>
          <p:cNvSpPr txBox="1"/>
          <p:nvPr/>
        </p:nvSpPr>
        <p:spPr>
          <a:xfrm>
            <a:off x="2843301" y="2938119"/>
            <a:ext cx="1500554" cy="584775"/>
          </a:xfrm>
          <a:prstGeom prst="rect">
            <a:avLst/>
          </a:prstGeom>
          <a:noFill/>
        </p:spPr>
        <p:txBody>
          <a:bodyPr wrap="square" rtlCol="0">
            <a:spAutoFit/>
          </a:bodyPr>
          <a:lstStyle/>
          <a:p>
            <a:pPr algn="ctr"/>
            <a:r>
              <a:rPr lang="en-AU" sz="1600" dirty="0"/>
              <a:t>What is the dip of </a:t>
            </a:r>
            <a:r>
              <a:rPr lang="en-AU" sz="1600" i="1" dirty="0"/>
              <a:t>this</a:t>
            </a:r>
            <a:r>
              <a:rPr lang="en-AU" sz="1600" dirty="0"/>
              <a:t> fault?</a:t>
            </a:r>
          </a:p>
        </p:txBody>
      </p:sp>
      <p:sp>
        <p:nvSpPr>
          <p:cNvPr id="27" name="TextBox 26">
            <a:extLst>
              <a:ext uri="{FF2B5EF4-FFF2-40B4-BE49-F238E27FC236}">
                <a16:creationId xmlns:a16="http://schemas.microsoft.com/office/drawing/2014/main" id="{C21C0A11-4CD2-4ADB-BC97-85497E45B816}"/>
              </a:ext>
            </a:extLst>
          </p:cNvPr>
          <p:cNvSpPr txBox="1"/>
          <p:nvPr/>
        </p:nvSpPr>
        <p:spPr>
          <a:xfrm>
            <a:off x="5486855" y="2691897"/>
            <a:ext cx="1500554" cy="830997"/>
          </a:xfrm>
          <a:prstGeom prst="rect">
            <a:avLst/>
          </a:prstGeom>
          <a:noFill/>
        </p:spPr>
        <p:txBody>
          <a:bodyPr wrap="square" rtlCol="0">
            <a:spAutoFit/>
          </a:bodyPr>
          <a:lstStyle/>
          <a:p>
            <a:pPr algn="ctr"/>
            <a:r>
              <a:rPr lang="en-AU" sz="1600" dirty="0"/>
              <a:t>Which interpolator should I use?</a:t>
            </a:r>
          </a:p>
        </p:txBody>
      </p:sp>
      <p:sp>
        <p:nvSpPr>
          <p:cNvPr id="28" name="TextBox 27">
            <a:extLst>
              <a:ext uri="{FF2B5EF4-FFF2-40B4-BE49-F238E27FC236}">
                <a16:creationId xmlns:a16="http://schemas.microsoft.com/office/drawing/2014/main" id="{F8850D13-0693-41DE-9AD8-5AFC5EBC1432}"/>
              </a:ext>
            </a:extLst>
          </p:cNvPr>
          <p:cNvSpPr txBox="1"/>
          <p:nvPr/>
        </p:nvSpPr>
        <p:spPr>
          <a:xfrm>
            <a:off x="7751406" y="2445676"/>
            <a:ext cx="1500554" cy="1077218"/>
          </a:xfrm>
          <a:prstGeom prst="rect">
            <a:avLst/>
          </a:prstGeom>
          <a:noFill/>
        </p:spPr>
        <p:txBody>
          <a:bodyPr wrap="square" rtlCol="0">
            <a:spAutoFit/>
          </a:bodyPr>
          <a:lstStyle/>
          <a:p>
            <a:pPr algn="ctr"/>
            <a:r>
              <a:rPr lang="en-AU" sz="1600" dirty="0"/>
              <a:t>Which 3D models match my geological constraints?</a:t>
            </a:r>
          </a:p>
        </p:txBody>
      </p:sp>
      <p:sp>
        <p:nvSpPr>
          <p:cNvPr id="29" name="TextBox 28">
            <a:extLst>
              <a:ext uri="{FF2B5EF4-FFF2-40B4-BE49-F238E27FC236}">
                <a16:creationId xmlns:a16="http://schemas.microsoft.com/office/drawing/2014/main" id="{3DD76AB2-2344-49C6-81BB-3D293A15C0CE}"/>
              </a:ext>
            </a:extLst>
          </p:cNvPr>
          <p:cNvSpPr txBox="1"/>
          <p:nvPr/>
        </p:nvSpPr>
        <p:spPr>
          <a:xfrm>
            <a:off x="10200410" y="2445676"/>
            <a:ext cx="1500554" cy="1077218"/>
          </a:xfrm>
          <a:prstGeom prst="rect">
            <a:avLst/>
          </a:prstGeom>
          <a:noFill/>
        </p:spPr>
        <p:txBody>
          <a:bodyPr wrap="square" rtlCol="0">
            <a:spAutoFit/>
          </a:bodyPr>
          <a:lstStyle/>
          <a:p>
            <a:pPr algn="ctr"/>
            <a:r>
              <a:rPr lang="en-AU" sz="1600" dirty="0"/>
              <a:t>Which models match my geophysical constraints?</a:t>
            </a:r>
          </a:p>
        </p:txBody>
      </p:sp>
      <p:sp>
        <p:nvSpPr>
          <p:cNvPr id="30" name="Bent Arrow 25">
            <a:extLst>
              <a:ext uri="{FF2B5EF4-FFF2-40B4-BE49-F238E27FC236}">
                <a16:creationId xmlns:a16="http://schemas.microsoft.com/office/drawing/2014/main" id="{A2156CAD-4EB1-4A12-BE3E-19E75B5C756F}"/>
              </a:ext>
            </a:extLst>
          </p:cNvPr>
          <p:cNvSpPr/>
          <p:nvPr/>
        </p:nvSpPr>
        <p:spPr>
          <a:xfrm rot="10800000">
            <a:off x="8857979" y="4817404"/>
            <a:ext cx="2390527" cy="1049154"/>
          </a:xfrm>
          <a:prstGeom prst="bentArrow">
            <a:avLst>
              <a:gd name="adj1" fmla="val 25000"/>
              <a:gd name="adj2" fmla="val 25459"/>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1" name="7-Point Star 16">
            <a:extLst>
              <a:ext uri="{FF2B5EF4-FFF2-40B4-BE49-F238E27FC236}">
                <a16:creationId xmlns:a16="http://schemas.microsoft.com/office/drawing/2014/main" id="{B48775B8-6AAD-485A-98AF-73B112B2AEAD}"/>
              </a:ext>
            </a:extLst>
          </p:cNvPr>
          <p:cNvSpPr/>
          <p:nvPr/>
        </p:nvSpPr>
        <p:spPr>
          <a:xfrm>
            <a:off x="11760271" y="3454507"/>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32" name="TextBox 31">
            <a:extLst>
              <a:ext uri="{FF2B5EF4-FFF2-40B4-BE49-F238E27FC236}">
                <a16:creationId xmlns:a16="http://schemas.microsoft.com/office/drawing/2014/main" id="{22D8F2D8-FD4D-41A0-A5A7-D8ACAE4AEE69}"/>
              </a:ext>
            </a:extLst>
          </p:cNvPr>
          <p:cNvSpPr txBox="1"/>
          <p:nvPr/>
        </p:nvSpPr>
        <p:spPr>
          <a:xfrm>
            <a:off x="2520597" y="4850895"/>
            <a:ext cx="4869711" cy="646331"/>
          </a:xfrm>
          <a:prstGeom prst="rect">
            <a:avLst/>
          </a:prstGeom>
          <a:noFill/>
        </p:spPr>
        <p:txBody>
          <a:bodyPr wrap="square" rtlCol="0">
            <a:spAutoFit/>
          </a:bodyPr>
          <a:lstStyle/>
          <a:p>
            <a:r>
              <a:rPr lang="en-AU" sz="3600" dirty="0"/>
              <a:t>“The Uncertainty Chain”</a:t>
            </a:r>
          </a:p>
        </p:txBody>
      </p:sp>
      <p:sp>
        <p:nvSpPr>
          <p:cNvPr id="4" name="TextBox 3">
            <a:extLst>
              <a:ext uri="{FF2B5EF4-FFF2-40B4-BE49-F238E27FC236}">
                <a16:creationId xmlns:a16="http://schemas.microsoft.com/office/drawing/2014/main" id="{75F5242D-0AAF-4C0C-B9A3-58D20A6DC7F5}"/>
              </a:ext>
            </a:extLst>
          </p:cNvPr>
          <p:cNvSpPr txBox="1"/>
          <p:nvPr/>
        </p:nvSpPr>
        <p:spPr>
          <a:xfrm>
            <a:off x="2980840" y="-370456"/>
            <a:ext cx="5214796" cy="369332"/>
          </a:xfrm>
          <a:prstGeom prst="rect">
            <a:avLst/>
          </a:prstGeom>
          <a:noFill/>
        </p:spPr>
        <p:txBody>
          <a:bodyPr wrap="square" rtlCol="0">
            <a:spAutoFit/>
          </a:bodyPr>
          <a:lstStyle/>
          <a:p>
            <a:r>
              <a:rPr lang="en-AU" dirty="0"/>
              <a:t>“Premature enumeration”</a:t>
            </a:r>
          </a:p>
        </p:txBody>
      </p:sp>
      <p:pic>
        <p:nvPicPr>
          <p:cNvPr id="3" name="Picture 2">
            <a:extLst>
              <a:ext uri="{FF2B5EF4-FFF2-40B4-BE49-F238E27FC236}">
                <a16:creationId xmlns:a16="http://schemas.microsoft.com/office/drawing/2014/main" id="{9F092629-0F17-40ED-A0D2-C97735637AD9}"/>
              </a:ext>
            </a:extLst>
          </p:cNvPr>
          <p:cNvPicPr>
            <a:picLocks noChangeAspect="1"/>
          </p:cNvPicPr>
          <p:nvPr/>
        </p:nvPicPr>
        <p:blipFill>
          <a:blip r:embed="rId2"/>
          <a:stretch>
            <a:fillRect/>
          </a:stretch>
        </p:blipFill>
        <p:spPr>
          <a:xfrm>
            <a:off x="2623131" y="-82213"/>
            <a:ext cx="4912748" cy="2569095"/>
          </a:xfrm>
          <a:prstGeom prst="rect">
            <a:avLst/>
          </a:prstGeom>
        </p:spPr>
      </p:pic>
      <p:sp>
        <p:nvSpPr>
          <p:cNvPr id="5" name="Freeform: Shape 4">
            <a:extLst>
              <a:ext uri="{FF2B5EF4-FFF2-40B4-BE49-F238E27FC236}">
                <a16:creationId xmlns:a16="http://schemas.microsoft.com/office/drawing/2014/main" id="{7E89C865-1011-4941-9908-20EECA388744}"/>
              </a:ext>
            </a:extLst>
          </p:cNvPr>
          <p:cNvSpPr/>
          <p:nvPr/>
        </p:nvSpPr>
        <p:spPr>
          <a:xfrm>
            <a:off x="-53419" y="2157623"/>
            <a:ext cx="2313497" cy="2852533"/>
          </a:xfrm>
          <a:custGeom>
            <a:avLst/>
            <a:gdLst>
              <a:gd name="connsiteX0" fmla="*/ 1183007 w 2313497"/>
              <a:gd name="connsiteY0" fmla="*/ 0 h 2852533"/>
              <a:gd name="connsiteX1" fmla="*/ 159 w 2313497"/>
              <a:gd name="connsiteY1" fmla="*/ 1644242 h 2852533"/>
              <a:gd name="connsiteX2" fmla="*/ 1107506 w 2313497"/>
              <a:gd name="connsiteY2" fmla="*/ 2852257 h 2852533"/>
              <a:gd name="connsiteX3" fmla="*/ 2307132 w 2313497"/>
              <a:gd name="connsiteY3" fmla="*/ 1543575 h 2852533"/>
              <a:gd name="connsiteX4" fmla="*/ 562222 w 2313497"/>
              <a:gd name="connsiteY4" fmla="*/ 58723 h 2852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97" h="2852533">
                <a:moveTo>
                  <a:pt x="1183007" y="0"/>
                </a:moveTo>
                <a:cubicBezTo>
                  <a:pt x="597874" y="584433"/>
                  <a:pt x="12742" y="1168866"/>
                  <a:pt x="159" y="1644242"/>
                </a:cubicBezTo>
                <a:cubicBezTo>
                  <a:pt x="-12424" y="2119618"/>
                  <a:pt x="723010" y="2869035"/>
                  <a:pt x="1107506" y="2852257"/>
                </a:cubicBezTo>
                <a:cubicBezTo>
                  <a:pt x="1492002" y="2835479"/>
                  <a:pt x="2398013" y="2009164"/>
                  <a:pt x="2307132" y="1543575"/>
                </a:cubicBezTo>
                <a:cubicBezTo>
                  <a:pt x="2216251" y="1077986"/>
                  <a:pt x="1389236" y="568354"/>
                  <a:pt x="562222" y="587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Freeform: Shape 1">
            <a:extLst>
              <a:ext uri="{FF2B5EF4-FFF2-40B4-BE49-F238E27FC236}">
                <a16:creationId xmlns:a16="http://schemas.microsoft.com/office/drawing/2014/main" id="{47F4664E-5669-47A0-B24D-DE8332F1BFDA}"/>
              </a:ext>
            </a:extLst>
          </p:cNvPr>
          <p:cNvSpPr/>
          <p:nvPr/>
        </p:nvSpPr>
        <p:spPr>
          <a:xfrm>
            <a:off x="4678003" y="73137"/>
            <a:ext cx="1247791" cy="604298"/>
          </a:xfrm>
          <a:custGeom>
            <a:avLst/>
            <a:gdLst>
              <a:gd name="connsiteX0" fmla="*/ 1247791 w 1247791"/>
              <a:gd name="connsiteY0" fmla="*/ 160624 h 604298"/>
              <a:gd name="connsiteX1" fmla="*/ 43680 w 1247791"/>
              <a:gd name="connsiteY1" fmla="*/ 24822 h 604298"/>
              <a:gd name="connsiteX2" fmla="*/ 342445 w 1247791"/>
              <a:gd name="connsiteY2" fmla="*/ 604244 h 604298"/>
              <a:gd name="connsiteX3" fmla="*/ 1093882 w 1247791"/>
              <a:gd name="connsiteY3" fmla="*/ 51982 h 604298"/>
            </a:gdLst>
            <a:ahLst/>
            <a:cxnLst>
              <a:cxn ang="0">
                <a:pos x="connsiteX0" y="connsiteY0"/>
              </a:cxn>
              <a:cxn ang="0">
                <a:pos x="connsiteX1" y="connsiteY1"/>
              </a:cxn>
              <a:cxn ang="0">
                <a:pos x="connsiteX2" y="connsiteY2"/>
              </a:cxn>
              <a:cxn ang="0">
                <a:pos x="connsiteX3" y="connsiteY3"/>
              </a:cxn>
            </a:cxnLst>
            <a:rect l="l" t="t" r="r" b="b"/>
            <a:pathLst>
              <a:path w="1247791" h="604298">
                <a:moveTo>
                  <a:pt x="1247791" y="160624"/>
                </a:moveTo>
                <a:cubicBezTo>
                  <a:pt x="721181" y="55754"/>
                  <a:pt x="194571" y="-49115"/>
                  <a:pt x="43680" y="24822"/>
                </a:cubicBezTo>
                <a:cubicBezTo>
                  <a:pt x="-107211" y="98759"/>
                  <a:pt x="167411" y="599717"/>
                  <a:pt x="342445" y="604244"/>
                </a:cubicBezTo>
                <a:cubicBezTo>
                  <a:pt x="517479" y="608771"/>
                  <a:pt x="805680" y="330376"/>
                  <a:pt x="1093882" y="5198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2382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6" y="257908"/>
            <a:ext cx="5967828" cy="5392615"/>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555" y="257907"/>
            <a:ext cx="5981190" cy="5392615"/>
          </a:xfrm>
          <a:prstGeom prst="rect">
            <a:avLst/>
          </a:prstGeom>
        </p:spPr>
      </p:pic>
      <p:pic>
        <p:nvPicPr>
          <p:cNvPr id="1028" name="Picture 4" descr="British Geological Survey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25" y="257907"/>
            <a:ext cx="2208583" cy="920996"/>
          </a:xfrm>
          <a:prstGeom prst="rect">
            <a:avLst/>
          </a:prstGeom>
          <a:solidFill>
            <a:schemeClr val="bg1"/>
          </a:solidFill>
          <a:ln w="76200">
            <a:solidFill>
              <a:schemeClr val="bg1"/>
            </a:solidFill>
          </a:ln>
        </p:spPr>
      </p:pic>
      <p:pic>
        <p:nvPicPr>
          <p:cNvPr id="6" name="Picture 5"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255" y="4349262"/>
            <a:ext cx="1094172" cy="1301260"/>
          </a:xfrm>
          <a:prstGeom prst="rect">
            <a:avLst/>
          </a:prstGeom>
          <a:ln>
            <a:solidFill>
              <a:schemeClr val="tx1"/>
            </a:solidFill>
          </a:ln>
        </p:spPr>
      </p:pic>
      <p:sp>
        <p:nvSpPr>
          <p:cNvPr id="8" name="Rectangle 7"/>
          <p:cNvSpPr/>
          <p:nvPr/>
        </p:nvSpPr>
        <p:spPr>
          <a:xfrm>
            <a:off x="5135869" y="5830651"/>
            <a:ext cx="5499711" cy="769441"/>
          </a:xfrm>
          <a:prstGeom prst="rect">
            <a:avLst/>
          </a:prstGeom>
        </p:spPr>
        <p:txBody>
          <a:bodyPr wrap="none">
            <a:spAutoFit/>
          </a:bodyPr>
          <a:lstStyle/>
          <a:p>
            <a:r>
              <a:rPr lang="en-AU" sz="4400" dirty="0"/>
              <a:t>Which faults to model?</a:t>
            </a:r>
          </a:p>
        </p:txBody>
      </p:sp>
    </p:spTree>
    <p:extLst>
      <p:ext uri="{BB962C8B-B14F-4D97-AF65-F5344CB8AC3E}">
        <p14:creationId xmlns:p14="http://schemas.microsoft.com/office/powerpoint/2010/main" val="118811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95407" y="1988065"/>
            <a:ext cx="1881539" cy="1813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190954" y="63348"/>
            <a:ext cx="4053482" cy="584775"/>
          </a:xfrm>
          <a:prstGeom prst="rect">
            <a:avLst/>
          </a:prstGeom>
          <a:noFill/>
        </p:spPr>
        <p:txBody>
          <a:bodyPr wrap="none" rtlCol="0">
            <a:spAutoFit/>
          </a:bodyPr>
          <a:lstStyle/>
          <a:p>
            <a:r>
              <a:rPr lang="en-AU" sz="3200" dirty="0"/>
              <a:t>Which faults to model?</a:t>
            </a:r>
          </a:p>
        </p:txBody>
      </p:sp>
      <p:sp>
        <p:nvSpPr>
          <p:cNvPr id="2" name="Rectangle 1"/>
          <p:cNvSpPr/>
          <p:nvPr/>
        </p:nvSpPr>
        <p:spPr>
          <a:xfrm>
            <a:off x="117824" y="982176"/>
            <a:ext cx="10636703" cy="4893647"/>
          </a:xfrm>
          <a:prstGeom prst="rect">
            <a:avLst/>
          </a:prstGeom>
          <a:solidFill>
            <a:schemeClr val="bg1"/>
          </a:solidFill>
        </p:spPr>
        <p:txBody>
          <a:bodyPr wrap="square">
            <a:spAutoFit/>
          </a:bodyPr>
          <a:lstStyle/>
          <a:p>
            <a:pPr marL="457200" indent="-457200">
              <a:buFont typeface="+mj-lt"/>
              <a:buAutoNum type="arabicPeriod"/>
            </a:pPr>
            <a:r>
              <a:rPr lang="en-AU" sz="2400" b="1" dirty="0">
                <a:solidFill>
                  <a:srgbClr val="FF0000"/>
                </a:solidFill>
              </a:rPr>
              <a:t>Hydrogeology-Fluid flow potential </a:t>
            </a:r>
          </a:p>
          <a:p>
            <a:pPr marL="914400" lvl="1" indent="-457200">
              <a:buFont typeface="Arial" panose="020B0604020202020204" pitchFamily="34" charset="0"/>
              <a:buChar char="•"/>
            </a:pPr>
            <a:r>
              <a:rPr lang="en-AU" sz="2400" dirty="0">
                <a:sym typeface="Wingdings" panose="05000000000000000000" pitchFamily="2" charset="2"/>
              </a:rPr>
              <a:t>Long Length</a:t>
            </a:r>
          </a:p>
          <a:p>
            <a:pPr marL="914400" lvl="1" indent="-457200">
              <a:buFont typeface="Arial" panose="020B0604020202020204" pitchFamily="34" charset="0"/>
              <a:buChar char="•"/>
            </a:pPr>
            <a:r>
              <a:rPr lang="en-AU" sz="2400" dirty="0">
                <a:sym typeface="Wingdings" panose="05000000000000000000" pitchFamily="2" charset="2"/>
              </a:rPr>
              <a:t>Large Throw</a:t>
            </a:r>
          </a:p>
          <a:p>
            <a:pPr marL="914400" lvl="1" indent="-457200">
              <a:buFont typeface="Arial" panose="020B0604020202020204" pitchFamily="34" charset="0"/>
              <a:buChar char="•"/>
            </a:pPr>
            <a:r>
              <a:rPr lang="en-AU" sz="2400" dirty="0">
                <a:sym typeface="Wingdings" panose="05000000000000000000" pitchFamily="2" charset="2"/>
              </a:rPr>
              <a:t>Connected Topology</a:t>
            </a:r>
          </a:p>
          <a:p>
            <a:pPr marL="914400" lvl="1" indent="-457200">
              <a:buFont typeface="Arial" panose="020B0604020202020204" pitchFamily="34" charset="0"/>
              <a:buChar char="•"/>
            </a:pPr>
            <a:r>
              <a:rPr lang="en-AU" sz="2400" dirty="0">
                <a:sym typeface="Wingdings" panose="05000000000000000000" pitchFamily="2" charset="2"/>
              </a:rPr>
              <a:t>Local Wall Rock relationships</a:t>
            </a:r>
          </a:p>
          <a:p>
            <a:pPr marL="457200" indent="-457200">
              <a:buFont typeface="+mj-lt"/>
              <a:buAutoNum type="arabicPeriod"/>
            </a:pPr>
            <a:endParaRPr lang="en-AU" sz="2400" b="1" dirty="0">
              <a:solidFill>
                <a:srgbClr val="FF0000"/>
              </a:solidFill>
            </a:endParaRPr>
          </a:p>
          <a:p>
            <a:pPr marL="457200" indent="-457200">
              <a:buFont typeface="+mj-lt"/>
              <a:buAutoNum type="arabicPeriod"/>
            </a:pPr>
            <a:r>
              <a:rPr lang="en-AU" sz="2400" b="1" dirty="0">
                <a:solidFill>
                  <a:srgbClr val="FF0000"/>
                </a:solidFill>
                <a:sym typeface="Wingdings" panose="05000000000000000000" pitchFamily="2" charset="2"/>
              </a:rPr>
              <a:t>Mineralisation potential</a:t>
            </a:r>
          </a:p>
          <a:p>
            <a:pPr marL="914400" lvl="1" indent="-457200">
              <a:buFont typeface="Arial" panose="020B0604020202020204" pitchFamily="34" charset="0"/>
              <a:buChar char="•"/>
            </a:pPr>
            <a:r>
              <a:rPr lang="en-AU" sz="2400" dirty="0">
                <a:sym typeface="Wingdings" panose="05000000000000000000" pitchFamily="2" charset="2"/>
              </a:rPr>
              <a:t>Fluid Flow Potential</a:t>
            </a:r>
          </a:p>
          <a:p>
            <a:pPr marL="914400" lvl="1" indent="-457200">
              <a:buFont typeface="Arial" panose="020B0604020202020204" pitchFamily="34" charset="0"/>
              <a:buChar char="•"/>
            </a:pPr>
            <a:r>
              <a:rPr lang="en-AU" sz="2400" dirty="0">
                <a:sym typeface="Wingdings" panose="05000000000000000000" pitchFamily="2" charset="2"/>
              </a:rPr>
              <a:t>Spatial relationship to known mineralisation</a:t>
            </a:r>
          </a:p>
          <a:p>
            <a:pPr marL="914400" lvl="1" indent="-457200">
              <a:buFont typeface="Arial" panose="020B0604020202020204" pitchFamily="34" charset="0"/>
              <a:buChar char="•"/>
            </a:pPr>
            <a:r>
              <a:rPr lang="en-AU" sz="2400" dirty="0">
                <a:sym typeface="Wingdings" panose="05000000000000000000" pitchFamily="2" charset="2"/>
              </a:rPr>
              <a:t>Local Wall Rock relationships</a:t>
            </a:r>
          </a:p>
          <a:p>
            <a:pPr marL="914400" lvl="1" indent="-457200">
              <a:buFont typeface="Arial" panose="020B0604020202020204" pitchFamily="34" charset="0"/>
              <a:buChar char="•"/>
            </a:pPr>
            <a:r>
              <a:rPr lang="en-AU" sz="2400" dirty="0">
                <a:sym typeface="Wingdings" panose="05000000000000000000" pitchFamily="2" charset="2"/>
              </a:rPr>
              <a:t>High Fault Curvature</a:t>
            </a:r>
          </a:p>
          <a:p>
            <a:pPr marL="914400" lvl="1" indent="-457200">
              <a:buFont typeface="Arial" panose="020B0604020202020204" pitchFamily="34" charset="0"/>
              <a:buChar char="•"/>
            </a:pPr>
            <a:r>
              <a:rPr lang="en-AU" sz="2400" dirty="0">
                <a:sym typeface="Wingdings" panose="05000000000000000000" pitchFamily="2" charset="2"/>
              </a:rPr>
              <a:t>Large Misorientation</a:t>
            </a:r>
          </a:p>
          <a:p>
            <a:pPr marL="914400" lvl="1" indent="-457200">
              <a:buFont typeface="Arial" panose="020B0604020202020204" pitchFamily="34" charset="0"/>
              <a:buChar char="•"/>
            </a:pPr>
            <a:r>
              <a:rPr lang="en-AU" sz="2400" dirty="0">
                <a:sym typeface="Wingdings" panose="05000000000000000000" pitchFamily="2" charset="2"/>
              </a:rPr>
              <a:t>Relative Age</a:t>
            </a:r>
            <a:endParaRPr lang="en-AU" sz="2400" b="1" dirty="0">
              <a:solidFill>
                <a:srgbClr val="FF0000"/>
              </a:solidFill>
            </a:endParaRPr>
          </a:p>
        </p:txBody>
      </p:sp>
      <p:pic>
        <p:nvPicPr>
          <p:cNvPr id="13" name="Picture 12" descr="Screen Clipping">
            <a:extLst>
              <a:ext uri="{FF2B5EF4-FFF2-40B4-BE49-F238E27FC236}">
                <a16:creationId xmlns:a16="http://schemas.microsoft.com/office/drawing/2014/main" id="{0F55D4D3-79FC-4E86-BB7A-4B6E9312F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7144" y="1215851"/>
            <a:ext cx="4313143" cy="3888712"/>
          </a:xfrm>
          <a:prstGeom prst="rect">
            <a:avLst/>
          </a:prstGeom>
          <a:ln>
            <a:solidFill>
              <a:schemeClr val="tx1"/>
            </a:solidFill>
          </a:ln>
        </p:spPr>
      </p:pic>
      <p:sp>
        <p:nvSpPr>
          <p:cNvPr id="4" name="TextBox 3">
            <a:extLst>
              <a:ext uri="{FF2B5EF4-FFF2-40B4-BE49-F238E27FC236}">
                <a16:creationId xmlns:a16="http://schemas.microsoft.com/office/drawing/2014/main" id="{05529414-AF40-4473-8CD2-1AB9C7CA04B3}"/>
              </a:ext>
            </a:extLst>
          </p:cNvPr>
          <p:cNvSpPr txBox="1"/>
          <p:nvPr/>
        </p:nvSpPr>
        <p:spPr>
          <a:xfrm>
            <a:off x="4719985" y="101781"/>
            <a:ext cx="4196726" cy="461665"/>
          </a:xfrm>
          <a:prstGeom prst="rect">
            <a:avLst/>
          </a:prstGeom>
          <a:noFill/>
        </p:spPr>
        <p:txBody>
          <a:bodyPr wrap="none" rtlCol="0">
            <a:spAutoFit/>
          </a:bodyPr>
          <a:lstStyle/>
          <a:p>
            <a:r>
              <a:rPr lang="en-AU" sz="2400" b="1" dirty="0">
                <a:solidFill>
                  <a:srgbClr val="FF0000"/>
                </a:solidFill>
              </a:rPr>
              <a:t>Question </a:t>
            </a:r>
            <a:r>
              <a:rPr lang="en-AU" sz="1600" dirty="0">
                <a:sym typeface="Symbol" panose="05050102010706020507" pitchFamily="18" charset="2"/>
              </a:rPr>
              <a:t></a:t>
            </a:r>
            <a:r>
              <a:rPr lang="en-AU" sz="2400" dirty="0">
                <a:sym typeface="Wingdings" panose="05000000000000000000" pitchFamily="2" charset="2"/>
              </a:rPr>
              <a:t> Features to prioritise</a:t>
            </a:r>
            <a:endParaRPr lang="en-AU" sz="2400" dirty="0"/>
          </a:p>
        </p:txBody>
      </p:sp>
      <p:sp>
        <p:nvSpPr>
          <p:cNvPr id="7" name="Rectangle 6">
            <a:extLst>
              <a:ext uri="{FF2B5EF4-FFF2-40B4-BE49-F238E27FC236}">
                <a16:creationId xmlns:a16="http://schemas.microsoft.com/office/drawing/2014/main" id="{35E692DB-4C51-4BB5-BA4B-38E661626D03}"/>
              </a:ext>
            </a:extLst>
          </p:cNvPr>
          <p:cNvSpPr/>
          <p:nvPr/>
        </p:nvSpPr>
        <p:spPr>
          <a:xfrm>
            <a:off x="9666514" y="4139921"/>
            <a:ext cx="2263558" cy="2500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descr="Shape&#10;&#10;Description automatically generated">
            <a:extLst>
              <a:ext uri="{FF2B5EF4-FFF2-40B4-BE49-F238E27FC236}">
                <a16:creationId xmlns:a16="http://schemas.microsoft.com/office/drawing/2014/main" id="{1C42526B-63B1-45CA-99C1-6E298F2713BD}"/>
              </a:ext>
            </a:extLst>
          </p:cNvPr>
          <p:cNvPicPr>
            <a:picLocks noChangeAspect="1"/>
          </p:cNvPicPr>
          <p:nvPr/>
        </p:nvPicPr>
        <p:blipFill>
          <a:blip r:embed="rId3" cstate="print">
            <a:clrChange>
              <a:clrFrom>
                <a:srgbClr val="52576E"/>
              </a:clrFrom>
              <a:clrTo>
                <a:srgbClr val="52576E">
                  <a:alpha val="0"/>
                </a:srgbClr>
              </a:clrTo>
            </a:clrChange>
            <a:extLst>
              <a:ext uri="{28A0092B-C50C-407E-A947-70E740481C1C}">
                <a14:useLocalDpi xmlns:a14="http://schemas.microsoft.com/office/drawing/2010/main" val="0"/>
              </a:ext>
            </a:extLst>
          </a:blip>
          <a:stretch>
            <a:fillRect/>
          </a:stretch>
        </p:blipFill>
        <p:spPr>
          <a:xfrm>
            <a:off x="9681334" y="4185131"/>
            <a:ext cx="2510666" cy="2455258"/>
          </a:xfrm>
          <a:prstGeom prst="rect">
            <a:avLst/>
          </a:prstGeom>
        </p:spPr>
      </p:pic>
    </p:spTree>
    <p:extLst>
      <p:ext uri="{BB962C8B-B14F-4D97-AF65-F5344CB8AC3E}">
        <p14:creationId xmlns:p14="http://schemas.microsoft.com/office/powerpoint/2010/main" val="55271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0088" y="257637"/>
            <a:ext cx="4179799" cy="666786"/>
          </a:xfrm>
          <a:prstGeom prst="rect">
            <a:avLst/>
          </a:prstGeom>
          <a:noFill/>
        </p:spPr>
        <p:txBody>
          <a:bodyPr wrap="none" rtlCol="0">
            <a:spAutoFit/>
          </a:bodyPr>
          <a:lstStyle/>
          <a:p>
            <a:r>
              <a:rPr lang="en-AU" sz="3733" dirty="0">
                <a:solidFill>
                  <a:schemeClr val="tx1">
                    <a:lumMod val="50000"/>
                  </a:schemeClr>
                </a:solidFill>
                <a:latin typeface="+mj-lt"/>
              </a:rPr>
              <a:t>Automated Topology</a:t>
            </a:r>
          </a:p>
        </p:txBody>
      </p: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6392" y="1596830"/>
            <a:ext cx="10558393" cy="3027137"/>
          </a:xfrm>
          <a:prstGeom prst="rect">
            <a:avLst/>
          </a:prstGeom>
          <a:solidFill>
            <a:schemeClr val="bg1"/>
          </a:solidFill>
        </p:spPr>
      </p:pic>
      <p:sp>
        <p:nvSpPr>
          <p:cNvPr id="9" name="TextBox 8"/>
          <p:cNvSpPr txBox="1"/>
          <p:nvPr/>
        </p:nvSpPr>
        <p:spPr>
          <a:xfrm>
            <a:off x="536392" y="257021"/>
            <a:ext cx="1994157" cy="830997"/>
          </a:xfrm>
          <a:prstGeom prst="rect">
            <a:avLst/>
          </a:prstGeom>
          <a:noFill/>
        </p:spPr>
        <p:txBody>
          <a:bodyPr wrap="square" rtlCol="0">
            <a:spAutoFit/>
          </a:bodyPr>
          <a:lstStyle/>
          <a:p>
            <a:r>
              <a:rPr lang="en-AU" sz="2400" dirty="0">
                <a:solidFill>
                  <a:schemeClr val="tx1">
                    <a:lumMod val="50000"/>
                  </a:schemeClr>
                </a:solidFill>
              </a:rPr>
              <a:t>Fault/fault</a:t>
            </a:r>
          </a:p>
          <a:p>
            <a:r>
              <a:rPr lang="en-AU" sz="2400" dirty="0">
                <a:solidFill>
                  <a:schemeClr val="tx1">
                    <a:lumMod val="50000"/>
                  </a:schemeClr>
                </a:solidFill>
              </a:rPr>
              <a:t>relationships</a:t>
            </a:r>
          </a:p>
        </p:txBody>
      </p:sp>
      <p:sp>
        <p:nvSpPr>
          <p:cNvPr id="2" name="TextBox 1">
            <a:extLst>
              <a:ext uri="{FF2B5EF4-FFF2-40B4-BE49-F238E27FC236}">
                <a16:creationId xmlns:a16="http://schemas.microsoft.com/office/drawing/2014/main" id="{9D133A7F-4B15-4D2B-A9FA-33060ED20753}"/>
              </a:ext>
            </a:extLst>
          </p:cNvPr>
          <p:cNvSpPr txBox="1"/>
          <p:nvPr/>
        </p:nvSpPr>
        <p:spPr>
          <a:xfrm>
            <a:off x="5380074" y="4580261"/>
            <a:ext cx="1751570" cy="369332"/>
          </a:xfrm>
          <a:prstGeom prst="rect">
            <a:avLst/>
          </a:prstGeom>
          <a:noFill/>
        </p:spPr>
        <p:txBody>
          <a:bodyPr wrap="none" rtlCol="0">
            <a:spAutoFit/>
          </a:bodyPr>
          <a:lstStyle/>
          <a:p>
            <a:pPr algn="ctr"/>
            <a:r>
              <a:rPr lang="en-AU" dirty="0"/>
              <a:t>Size </a:t>
            </a:r>
            <a:r>
              <a:rPr lang="en-AU" dirty="0">
                <a:sym typeface="Symbol" panose="05050102010706020507" pitchFamily="18" charset="2"/>
              </a:rPr>
              <a:t></a:t>
            </a:r>
            <a:r>
              <a:rPr lang="en-AU" dirty="0"/>
              <a:t>  centrality</a:t>
            </a:r>
          </a:p>
        </p:txBody>
      </p:sp>
      <p:cxnSp>
        <p:nvCxnSpPr>
          <p:cNvPr id="6" name="Straight Arrow Connector 5">
            <a:extLst>
              <a:ext uri="{FF2B5EF4-FFF2-40B4-BE49-F238E27FC236}">
                <a16:creationId xmlns:a16="http://schemas.microsoft.com/office/drawing/2014/main" id="{E4EAA9FF-BDB2-4C34-913B-A784675D7048}"/>
              </a:ext>
            </a:extLst>
          </p:cNvPr>
          <p:cNvCxnSpPr/>
          <p:nvPr/>
        </p:nvCxnSpPr>
        <p:spPr>
          <a:xfrm>
            <a:off x="5613990" y="5470451"/>
            <a:ext cx="14247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34BC4AB-8C86-4CCE-B5AA-7777F4CE301B}"/>
              </a:ext>
            </a:extLst>
          </p:cNvPr>
          <p:cNvSpPr/>
          <p:nvPr/>
        </p:nvSpPr>
        <p:spPr>
          <a:xfrm>
            <a:off x="4736125" y="5146158"/>
            <a:ext cx="754911" cy="648586"/>
          </a:xfrm>
          <a:prstGeom prst="rect">
            <a:avLst/>
          </a:prstGeom>
          <a:solidFill>
            <a:srgbClr val="676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a:t>
            </a:r>
          </a:p>
        </p:txBody>
      </p:sp>
      <p:sp>
        <p:nvSpPr>
          <p:cNvPr id="14" name="Rectangle 13">
            <a:extLst>
              <a:ext uri="{FF2B5EF4-FFF2-40B4-BE49-F238E27FC236}">
                <a16:creationId xmlns:a16="http://schemas.microsoft.com/office/drawing/2014/main" id="{03C2F1E4-2F27-403B-B9D8-BDC30B6D2A58}"/>
              </a:ext>
            </a:extLst>
          </p:cNvPr>
          <p:cNvSpPr/>
          <p:nvPr/>
        </p:nvSpPr>
        <p:spPr>
          <a:xfrm>
            <a:off x="7131644" y="5146157"/>
            <a:ext cx="754911" cy="648586"/>
          </a:xfrm>
          <a:prstGeom prst="rect">
            <a:avLst/>
          </a:prstGeom>
          <a:solidFill>
            <a:srgbClr val="676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B</a:t>
            </a:r>
          </a:p>
        </p:txBody>
      </p:sp>
      <p:sp>
        <p:nvSpPr>
          <p:cNvPr id="15" name="TextBox 14">
            <a:extLst>
              <a:ext uri="{FF2B5EF4-FFF2-40B4-BE49-F238E27FC236}">
                <a16:creationId xmlns:a16="http://schemas.microsoft.com/office/drawing/2014/main" id="{25E2959B-AB32-43CA-B777-05981BC0FECA}"/>
              </a:ext>
            </a:extLst>
          </p:cNvPr>
          <p:cNvSpPr txBox="1"/>
          <p:nvPr/>
        </p:nvSpPr>
        <p:spPr>
          <a:xfrm>
            <a:off x="6410261" y="5853936"/>
            <a:ext cx="2429255" cy="923330"/>
          </a:xfrm>
          <a:prstGeom prst="rect">
            <a:avLst/>
          </a:prstGeom>
          <a:noFill/>
        </p:spPr>
        <p:txBody>
          <a:bodyPr wrap="none" rtlCol="0">
            <a:spAutoFit/>
          </a:bodyPr>
          <a:lstStyle/>
          <a:p>
            <a:pPr algn="ctr"/>
            <a:r>
              <a:rPr lang="en-AU" dirty="0"/>
              <a:t>Fault A truncates fault B</a:t>
            </a:r>
          </a:p>
          <a:p>
            <a:pPr algn="ctr"/>
            <a:r>
              <a:rPr lang="en-AU" dirty="0"/>
              <a:t>B is most “central”</a:t>
            </a:r>
          </a:p>
          <a:p>
            <a:pPr algn="ctr"/>
            <a:r>
              <a:rPr lang="en-AU" dirty="0"/>
              <a:t>A is “eldest”</a:t>
            </a:r>
          </a:p>
        </p:txBody>
      </p:sp>
      <p:sp>
        <p:nvSpPr>
          <p:cNvPr id="10" name="Rectangle 9">
            <a:extLst>
              <a:ext uri="{FF2B5EF4-FFF2-40B4-BE49-F238E27FC236}">
                <a16:creationId xmlns:a16="http://schemas.microsoft.com/office/drawing/2014/main" id="{2A74CEF3-777C-4769-A7C1-446582A708F5}"/>
              </a:ext>
            </a:extLst>
          </p:cNvPr>
          <p:cNvSpPr/>
          <p:nvPr/>
        </p:nvSpPr>
        <p:spPr>
          <a:xfrm>
            <a:off x="9527163" y="5146157"/>
            <a:ext cx="754911" cy="648586"/>
          </a:xfrm>
          <a:prstGeom prst="rect">
            <a:avLst/>
          </a:prstGeom>
          <a:solidFill>
            <a:srgbClr val="676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a:t>
            </a:r>
          </a:p>
        </p:txBody>
      </p:sp>
      <p:cxnSp>
        <p:nvCxnSpPr>
          <p:cNvPr id="11" name="Straight Arrow Connector 10">
            <a:extLst>
              <a:ext uri="{FF2B5EF4-FFF2-40B4-BE49-F238E27FC236}">
                <a16:creationId xmlns:a16="http://schemas.microsoft.com/office/drawing/2014/main" id="{6D8392AF-B2BB-48E6-B0AD-97C9FD2FDBCF}"/>
              </a:ext>
            </a:extLst>
          </p:cNvPr>
          <p:cNvCxnSpPr/>
          <p:nvPr/>
        </p:nvCxnSpPr>
        <p:spPr>
          <a:xfrm>
            <a:off x="7990085" y="5488057"/>
            <a:ext cx="14247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5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1650" y="4290407"/>
            <a:ext cx="11848699" cy="1736127"/>
          </a:xfrm>
          <a:prstGeom prst="rect">
            <a:avLst/>
          </a:prstGeom>
        </p:spPr>
      </p:pic>
      <p:sp>
        <p:nvSpPr>
          <p:cNvPr id="6" name="Rectangle 5"/>
          <p:cNvSpPr/>
          <p:nvPr/>
        </p:nvSpPr>
        <p:spPr>
          <a:xfrm>
            <a:off x="471585" y="557935"/>
            <a:ext cx="10741793" cy="3585597"/>
          </a:xfrm>
          <a:prstGeom prst="rect">
            <a:avLst/>
          </a:prstGeom>
        </p:spPr>
        <p:txBody>
          <a:bodyPr wrap="square">
            <a:spAutoFit/>
          </a:bodyPr>
          <a:lstStyle/>
          <a:p>
            <a:pPr marL="457200" indent="-457200">
              <a:spcAft>
                <a:spcPts val="600"/>
              </a:spcAft>
              <a:buFont typeface="+mj-lt"/>
              <a:buAutoNum type="arabicPeriod"/>
            </a:pPr>
            <a:r>
              <a:rPr lang="en-AU" sz="2400" dirty="0"/>
              <a:t>Intersects formation of interest (Brockman Formation) [30]</a:t>
            </a:r>
          </a:p>
          <a:p>
            <a:pPr marL="457200" indent="-457200">
              <a:spcAft>
                <a:spcPts val="600"/>
              </a:spcAft>
              <a:buFont typeface="+mj-lt"/>
              <a:buAutoNum type="arabicPeriod"/>
            </a:pPr>
            <a:r>
              <a:rPr lang="en-AU" sz="2400" dirty="0"/>
              <a:t>Length [14]</a:t>
            </a:r>
          </a:p>
          <a:p>
            <a:pPr marL="457200" indent="-457200">
              <a:spcAft>
                <a:spcPts val="600"/>
              </a:spcAft>
              <a:buFont typeface="+mj-lt"/>
              <a:buAutoNum type="arabicPeriod"/>
            </a:pPr>
            <a:r>
              <a:rPr lang="en-AU" sz="2400" dirty="0"/>
              <a:t>Faults at high angle to mean fault orientation [28]</a:t>
            </a:r>
          </a:p>
          <a:p>
            <a:pPr marL="457200" indent="-457200">
              <a:spcAft>
                <a:spcPts val="600"/>
              </a:spcAft>
              <a:buFont typeface="+mj-lt"/>
              <a:buAutoNum type="arabicPeriod"/>
            </a:pPr>
            <a:r>
              <a:rPr lang="en-AU" sz="2400" dirty="0"/>
              <a:t>Maximum stratigraphic offset across fault [18]</a:t>
            </a:r>
          </a:p>
          <a:p>
            <a:pPr marL="457200" indent="-457200">
              <a:spcAft>
                <a:spcPts val="600"/>
              </a:spcAft>
              <a:buFont typeface="+mj-lt"/>
              <a:buAutoNum type="arabicPeriod"/>
            </a:pPr>
            <a:r>
              <a:rPr lang="en-AU" sz="2400" dirty="0"/>
              <a:t>Topologically central in terms of distance to all other faults [14]</a:t>
            </a:r>
          </a:p>
          <a:p>
            <a:pPr marL="457200" indent="-457200">
              <a:spcAft>
                <a:spcPts val="600"/>
              </a:spcAft>
              <a:buFont typeface="+mj-lt"/>
              <a:buAutoNum type="arabicPeriod"/>
            </a:pPr>
            <a:r>
              <a:rPr lang="en-AU" sz="2400" dirty="0"/>
              <a:t>Topologically central in terms of position on shortest path between all faults [11]</a:t>
            </a:r>
          </a:p>
          <a:p>
            <a:pPr marL="457200" indent="-457200">
              <a:spcAft>
                <a:spcPts val="600"/>
              </a:spcAft>
              <a:buFont typeface="+mj-lt"/>
              <a:buAutoNum type="arabicPeriod"/>
            </a:pPr>
            <a:r>
              <a:rPr lang="en-AU" sz="2400" dirty="0"/>
              <a:t>Oldest fault in local network [16]</a:t>
            </a:r>
          </a:p>
          <a:p>
            <a:pPr marL="457200" indent="-457200">
              <a:spcAft>
                <a:spcPts val="600"/>
              </a:spcAft>
              <a:buFont typeface="+mj-lt"/>
              <a:buAutoNum type="arabicPeriod"/>
            </a:pPr>
            <a:r>
              <a:rPr lang="en-AU" sz="2400" dirty="0"/>
              <a:t>Most selected by criteria above [9]</a:t>
            </a:r>
          </a:p>
        </p:txBody>
      </p:sp>
      <p:sp>
        <p:nvSpPr>
          <p:cNvPr id="8" name="Rectangle 7"/>
          <p:cNvSpPr/>
          <p:nvPr/>
        </p:nvSpPr>
        <p:spPr>
          <a:xfrm>
            <a:off x="391846" y="34715"/>
            <a:ext cx="3638817" cy="523220"/>
          </a:xfrm>
          <a:prstGeom prst="rect">
            <a:avLst/>
          </a:prstGeom>
        </p:spPr>
        <p:txBody>
          <a:bodyPr wrap="none">
            <a:spAutoFit/>
          </a:bodyPr>
          <a:lstStyle/>
          <a:p>
            <a:r>
              <a:rPr lang="en-AU" sz="2800" dirty="0"/>
              <a:t>Which Faults to Model?</a:t>
            </a:r>
          </a:p>
        </p:txBody>
      </p:sp>
      <p:sp>
        <p:nvSpPr>
          <p:cNvPr id="9" name="Rectangle 8"/>
          <p:cNvSpPr/>
          <p:nvPr/>
        </p:nvSpPr>
        <p:spPr>
          <a:xfrm>
            <a:off x="7904191" y="3867254"/>
            <a:ext cx="211756" cy="231006"/>
          </a:xfrm>
          <a:prstGeom prst="rect">
            <a:avLst/>
          </a:prstGeom>
          <a:solidFill>
            <a:srgbClr val="63BE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0328153" y="3867254"/>
            <a:ext cx="211756" cy="231006"/>
          </a:xfrm>
          <a:prstGeom prst="rect">
            <a:avLst/>
          </a:prstGeom>
          <a:solidFill>
            <a:srgbClr val="F8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8115947" y="3788824"/>
            <a:ext cx="3904402" cy="369332"/>
          </a:xfrm>
          <a:prstGeom prst="rect">
            <a:avLst/>
          </a:prstGeom>
          <a:noFill/>
        </p:spPr>
        <p:txBody>
          <a:bodyPr wrap="none" rtlCol="0">
            <a:spAutoFit/>
          </a:bodyPr>
          <a:lstStyle/>
          <a:p>
            <a:r>
              <a:rPr lang="en-AU" dirty="0"/>
              <a:t>Fault accepted                    Fault rejected</a:t>
            </a:r>
          </a:p>
        </p:txBody>
      </p:sp>
    </p:spTree>
    <p:extLst>
      <p:ext uri="{BB962C8B-B14F-4D97-AF65-F5344CB8AC3E}">
        <p14:creationId xmlns:p14="http://schemas.microsoft.com/office/powerpoint/2010/main" val="422804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TotalTime>
  <Words>865</Words>
  <Application>Microsoft Office PowerPoint</Application>
  <PresentationFormat>Widescreen</PresentationFormat>
  <Paragraphs>191</Paragraphs>
  <Slides>13</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Calibri</vt:lpstr>
      <vt:lpstr>Calibri Light</vt:lpstr>
      <vt:lpstr>Century Gothic</vt:lpstr>
      <vt:lpstr>Office Theme</vt:lpstr>
      <vt:lpstr>1_Custom Design</vt:lpstr>
      <vt:lpstr>PowerPoint Presentation</vt:lpstr>
      <vt:lpstr>PowerPoint Presentation</vt:lpstr>
      <vt:lpstr>Depth of geo-observation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Western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and future limits to automated 3D geological model construction</dc:title>
  <dc:creator>Mark Jessell</dc:creator>
  <cp:lastModifiedBy>Mark Jessell</cp:lastModifiedBy>
  <cp:revision>117</cp:revision>
  <dcterms:created xsi:type="dcterms:W3CDTF">2021-04-11T08:35:52Z</dcterms:created>
  <dcterms:modified xsi:type="dcterms:W3CDTF">2023-07-12T02:06:11Z</dcterms:modified>
</cp:coreProperties>
</file>